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7" r:id="rId7"/>
    <p:sldId id="298" r:id="rId8"/>
    <p:sldId id="261" r:id="rId9"/>
    <p:sldId id="262" r:id="rId10"/>
    <p:sldId id="263" r:id="rId11"/>
    <p:sldId id="264" r:id="rId12"/>
    <p:sldId id="265" r:id="rId13"/>
    <p:sldId id="266" r:id="rId14"/>
    <p:sldId id="272" r:id="rId15"/>
    <p:sldId id="268" r:id="rId16"/>
    <p:sldId id="269" r:id="rId17"/>
    <p:sldId id="270" r:id="rId18"/>
    <p:sldId id="297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4" r:id="rId32"/>
    <p:sldId id="287" r:id="rId33"/>
    <p:sldId id="288" r:id="rId34"/>
    <p:sldId id="289" r:id="rId35"/>
    <p:sldId id="290" r:id="rId36"/>
    <p:sldId id="295" r:id="rId37"/>
    <p:sldId id="296" r:id="rId38"/>
    <p:sldId id="291" r:id="rId39"/>
    <p:sldId id="292" r:id="rId40"/>
    <p:sldId id="299" r:id="rId41"/>
    <p:sldId id="293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F79"/>
    <a:srgbClr val="FFAC31"/>
    <a:srgbClr val="00A8A4"/>
    <a:srgbClr val="009C98"/>
    <a:srgbClr val="E3746B"/>
    <a:srgbClr val="000000"/>
    <a:srgbClr val="FFFFCC"/>
    <a:srgbClr val="0000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 autoAdjust="0"/>
  </p:normalViewPr>
  <p:slideViewPr>
    <p:cSldViewPr>
      <p:cViewPr>
        <p:scale>
          <a:sx n="70" d="100"/>
          <a:sy n="70" d="100"/>
        </p:scale>
        <p:origin x="-42" y="-150"/>
      </p:cViewPr>
      <p:guideLst>
        <p:guide orient="horz" pos="3786"/>
        <p:guide orient="horz" pos="1008"/>
        <p:guide orient="horz" pos="1776"/>
        <p:guide pos="4464"/>
        <p:guide pos="2640"/>
        <p:guide pos="6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0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8.xml"/><Relationship Id="rId18" Type="http://schemas.openxmlformats.org/officeDocument/2006/relationships/slide" Target="slides/slide23.xml"/><Relationship Id="rId3" Type="http://schemas.openxmlformats.org/officeDocument/2006/relationships/slide" Target="slides/slide3.xml"/><Relationship Id="rId21" Type="http://schemas.openxmlformats.org/officeDocument/2006/relationships/slide" Target="slides/slide26.xml"/><Relationship Id="rId7" Type="http://schemas.openxmlformats.org/officeDocument/2006/relationships/slide" Target="slides/slide8.xml"/><Relationship Id="rId12" Type="http://schemas.openxmlformats.org/officeDocument/2006/relationships/slide" Target="slides/slide17.xml"/><Relationship Id="rId17" Type="http://schemas.openxmlformats.org/officeDocument/2006/relationships/slide" Target="slides/slide22.xml"/><Relationship Id="rId2" Type="http://schemas.openxmlformats.org/officeDocument/2006/relationships/slide" Target="slides/slide2.xml"/><Relationship Id="rId16" Type="http://schemas.openxmlformats.org/officeDocument/2006/relationships/slide" Target="slides/slide21.xml"/><Relationship Id="rId20" Type="http://schemas.openxmlformats.org/officeDocument/2006/relationships/slide" Target="slides/slide25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6.xml"/><Relationship Id="rId5" Type="http://schemas.openxmlformats.org/officeDocument/2006/relationships/slide" Target="slides/slide6.xml"/><Relationship Id="rId15" Type="http://schemas.openxmlformats.org/officeDocument/2006/relationships/slide" Target="slides/slide20.xml"/><Relationship Id="rId23" Type="http://schemas.openxmlformats.org/officeDocument/2006/relationships/slide" Target="slides/slide41.xml"/><Relationship Id="rId10" Type="http://schemas.openxmlformats.org/officeDocument/2006/relationships/slide" Target="slides/slide12.xml"/><Relationship Id="rId19" Type="http://schemas.openxmlformats.org/officeDocument/2006/relationships/slide" Target="slides/slide24.xml"/><Relationship Id="rId4" Type="http://schemas.openxmlformats.org/officeDocument/2006/relationships/slide" Target="slides/slide5.xml"/><Relationship Id="rId9" Type="http://schemas.openxmlformats.org/officeDocument/2006/relationships/slide" Target="slides/slide11.xml"/><Relationship Id="rId14" Type="http://schemas.openxmlformats.org/officeDocument/2006/relationships/slide" Target="slides/slide19.xml"/><Relationship Id="rId22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endParaRPr lang="en-US" dirty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/>
            </a:lvl1pPr>
          </a:lstStyle>
          <a:p>
            <a:endParaRPr lang="en-US" dirty="0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/>
            </a:lvl1pPr>
          </a:lstStyle>
          <a:p>
            <a:endParaRPr lang="en-US" dirty="0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/>
            </a:lvl1pPr>
          </a:lstStyle>
          <a:p>
            <a:fld id="{C4808A1E-91B5-4C33-BD04-7A2446DFE020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383A8B91-B84D-462F-A80B-39F6051B245B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C225A98-D4C1-4F6C-A1D0-4B78E864E3D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34290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9DBD93-0C01-4CA4-AB0C-12E363F3026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C4D781-6423-4AA0-9C99-AA3EEC93170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CDD14C-088C-452B-AA53-2D3D4567342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7359640-B7DB-44F2-960A-B22987EF6AE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A87E91D-764C-4D2B-855F-B251E8FFD60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643A23-E943-4D4D-AB4C-501BBBE348C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D3C1E0-278B-4B23-85E6-1C813991CF6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70CF3D-5D44-4C51-9CAC-908E76C18EC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6BEEBC-F5CB-4F9E-8C2F-7185C92060F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8831DC-B60A-4856-A26B-AE8151745BC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fld id="{BCFBD63B-405D-49FE-99DA-B961F47403E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6261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15_nasaffc.wmv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scsite.com/dc2009cp/ch15/weblink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0" y="3352800"/>
            <a:ext cx="5181600" cy="2438400"/>
          </a:xfrm>
        </p:spPr>
        <p:txBody>
          <a:bodyPr/>
          <a:lstStyle/>
          <a:p>
            <a:r>
              <a:rPr lang="en-US" dirty="0"/>
              <a:t>Chapter 15 Computer Careers and Certification</a:t>
            </a:r>
            <a:endParaRPr lang="en-US" dirty="0">
              <a:latin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D94439"/>
                </a:solidFill>
              </a:rPr>
              <a:t>computer service and repair field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783 Fig. 15-5</a:t>
            </a:r>
          </a:p>
        </p:txBody>
      </p:sp>
      <p:grpSp>
        <p:nvGrpSpPr>
          <p:cNvPr id="15368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6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3505200" y="1547813"/>
            <a:ext cx="4876800" cy="401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Provides preventative maintenance, component installation, and repair services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Computer technician—installs, maintains, and repairs hardware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5379" name="Picture 19" descr="fig15_05"/>
          <p:cNvPicPr>
            <a:picLocks noChangeAspect="1" noChangeArrowheads="1"/>
          </p:cNvPicPr>
          <p:nvPr/>
        </p:nvPicPr>
        <p:blipFill>
          <a:blip r:embed="rId2"/>
          <a:srcRect l="26414" r="15094"/>
          <a:stretch>
            <a:fillRect/>
          </a:stretch>
        </p:blipFill>
        <p:spPr bwMode="auto">
          <a:xfrm>
            <a:off x="381000" y="1752600"/>
            <a:ext cx="3130550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3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bldLvl="5" autoUpdateAnimBg="0" advAuto="1000"/>
      <p:bldP spid="15371" grpId="0" build="p" bldLvl="2" autoUpdateAnimBg="0" advAuto="2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career opportunities in computer sales?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74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783 - 784 Fig. 15-6</a:t>
            </a:r>
          </a:p>
        </p:txBody>
      </p: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17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304800" y="1547813"/>
            <a:ext cx="4267200" cy="40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Computer salespeople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need general understanding of computers and specific knowledge of the product they are selling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17423" name="Group 15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17424" name="Rectangle 1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Computer Salespeople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15</a:t>
              </a:r>
            </a:p>
          </p:txBody>
        </p:sp>
        <p:sp>
          <p:nvSpPr>
            <p:cNvPr id="1742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5-06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752600"/>
            <a:ext cx="3575215" cy="3964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bldLvl="5" autoUpdateAnimBg="0" advAuto="1000"/>
      <p:bldP spid="17419" grpId="0" build="p" bldLvl="2" autoUpdateAnimBg="0" advAuto="30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sz="2600" dirty="0"/>
              <a:t>What are career opportunities in education and training?</a:t>
            </a:r>
            <a:endParaRPr lang="en-US" sz="2600" dirty="0">
              <a:latin typeface="Arial Unicode MS" pitchFamily="34" charset="-128"/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784 Fig. 15-7</a:t>
            </a:r>
          </a:p>
        </p:txBody>
      </p:sp>
      <p:grpSp>
        <p:nvGrpSpPr>
          <p:cNvPr id="19464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65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466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Schools, colleges, universities, and private companies need educators and trainers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338138" y="2309813"/>
            <a:ext cx="8551862" cy="157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200" dirty="0">
                <a:solidFill>
                  <a:srgbClr val="000000"/>
                </a:solidFill>
                <a:latin typeface="Times New Roman" pitchFamily="18" charset="0"/>
              </a:rPr>
              <a:t>Corporate trainers</a:t>
            </a:r>
            <a:r>
              <a:rPr kumimoji="1" lang="en-US" sz="2200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sz="2200" dirty="0">
                <a:solidFill>
                  <a:srgbClr val="000000"/>
                </a:solidFill>
                <a:latin typeface="Times New Roman" pitchFamily="18" charset="0"/>
              </a:rPr>
              <a:t>teach employees how to use software, design and develop systems, and program</a:t>
            </a:r>
          </a:p>
        </p:txBody>
      </p:sp>
      <p:pic>
        <p:nvPicPr>
          <p:cNvPr id="19475" name="Picture 19" descr="fig15_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3200400"/>
            <a:ext cx="35814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bldLvl="5" autoUpdateAnimBg="0" advAuto="1000"/>
      <p:bldP spid="19467" grpId="0" build="p" bldLvl="3" autoUpdateAnimBg="0" advAuto="3000"/>
      <p:bldP spid="19469" grpId="0" build="p" bldLvl="3" autoUpdateAnimBg="0" advAuto="300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042987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IT consultant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784</a:t>
            </a:r>
          </a:p>
        </p:txBody>
      </p:sp>
      <p:grpSp>
        <p:nvGrpSpPr>
          <p:cNvPr id="21528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29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30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1532" name="AutoShape 28"/>
          <p:cNvSpPr>
            <a:spLocks noChangeArrowheads="1"/>
          </p:cNvSpPr>
          <p:nvPr/>
        </p:nvSpPr>
        <p:spPr bwMode="auto">
          <a:xfrm>
            <a:off x="381000" y="2514600"/>
            <a:ext cx="8610600" cy="685800"/>
          </a:xfrm>
          <a:prstGeom prst="bevel">
            <a:avLst>
              <a:gd name="adj" fmla="val 5722"/>
            </a:avLst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Individual who draws upon expertise in specialized area of computers</a:t>
            </a:r>
          </a:p>
        </p:txBody>
      </p:sp>
      <p:sp>
        <p:nvSpPr>
          <p:cNvPr id="21533" name="AutoShape 29"/>
          <p:cNvSpPr>
            <a:spLocks noChangeArrowheads="1"/>
          </p:cNvSpPr>
          <p:nvPr/>
        </p:nvSpPr>
        <p:spPr bwMode="auto">
          <a:xfrm>
            <a:off x="1219200" y="3048000"/>
            <a:ext cx="1690688" cy="106680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Computer selection</a:t>
            </a:r>
          </a:p>
        </p:txBody>
      </p:sp>
      <p:sp>
        <p:nvSpPr>
          <p:cNvPr id="21534" name="AutoShape 30"/>
          <p:cNvSpPr>
            <a:spLocks noChangeArrowheads="1"/>
          </p:cNvSpPr>
          <p:nvPr/>
        </p:nvSpPr>
        <p:spPr bwMode="auto">
          <a:xfrm>
            <a:off x="2936875" y="3048000"/>
            <a:ext cx="1690688" cy="106680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System</a:t>
            </a:r>
            <a:br>
              <a:rPr kumimoji="1" lang="en-U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design</a:t>
            </a:r>
          </a:p>
        </p:txBody>
      </p:sp>
      <p:sp>
        <p:nvSpPr>
          <p:cNvPr id="21535" name="AutoShape 31"/>
          <p:cNvSpPr>
            <a:spLocks noChangeArrowheads="1"/>
          </p:cNvSpPr>
          <p:nvPr/>
        </p:nvSpPr>
        <p:spPr bwMode="auto">
          <a:xfrm>
            <a:off x="6372225" y="3048000"/>
            <a:ext cx="1690688" cy="1066800"/>
          </a:xfrm>
          <a:prstGeom prst="roundRect">
            <a:avLst>
              <a:gd name="adj" fmla="val 16667"/>
            </a:avLst>
          </a:prstGeom>
          <a:solidFill>
            <a:srgbClr val="008080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Hardware and software configuration</a:t>
            </a:r>
          </a:p>
        </p:txBody>
      </p:sp>
      <p:sp>
        <p:nvSpPr>
          <p:cNvPr id="21536" name="AutoShape 32"/>
          <p:cNvSpPr>
            <a:spLocks noChangeArrowheads="1"/>
          </p:cNvSpPr>
          <p:nvPr/>
        </p:nvSpPr>
        <p:spPr bwMode="auto">
          <a:xfrm>
            <a:off x="2057400" y="3962400"/>
            <a:ext cx="1690688" cy="1066800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Network design and installation</a:t>
            </a:r>
          </a:p>
        </p:txBody>
      </p:sp>
      <p:sp>
        <p:nvSpPr>
          <p:cNvPr id="21537" name="AutoShape 33"/>
          <p:cNvSpPr>
            <a:spLocks noChangeArrowheads="1"/>
          </p:cNvSpPr>
          <p:nvPr/>
        </p:nvSpPr>
        <p:spPr bwMode="auto">
          <a:xfrm>
            <a:off x="4654550" y="3048000"/>
            <a:ext cx="1690688" cy="106680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Communications</a:t>
            </a:r>
          </a:p>
        </p:txBody>
      </p:sp>
      <p:sp>
        <p:nvSpPr>
          <p:cNvPr id="21538" name="AutoShape 34"/>
          <p:cNvSpPr>
            <a:spLocks noChangeArrowheads="1"/>
          </p:cNvSpPr>
          <p:nvPr/>
        </p:nvSpPr>
        <p:spPr bwMode="auto">
          <a:xfrm>
            <a:off x="5486400" y="3962400"/>
            <a:ext cx="1690688" cy="1066800"/>
          </a:xfrm>
          <a:prstGeom prst="roundRect">
            <a:avLst>
              <a:gd name="adj" fmla="val 16667"/>
            </a:avLst>
          </a:prstGeom>
          <a:solidFill>
            <a:srgbClr val="333399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Web development</a:t>
            </a:r>
          </a:p>
        </p:txBody>
      </p:sp>
      <p:grpSp>
        <p:nvGrpSpPr>
          <p:cNvPr id="21539" name="Group 35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21540" name="Rectangle 3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IT Consultant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15</a:t>
              </a:r>
            </a:p>
          </p:txBody>
        </p:sp>
        <p:sp>
          <p:nvSpPr>
            <p:cNvPr id="21541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bldLvl="5" autoUpdateAnimBg="0" advAuto="1000"/>
      <p:bldP spid="21532" grpId="0" animBg="1" autoUpdateAnimBg="0"/>
      <p:bldP spid="21533" grpId="0" animBg="1" autoUpdateAnimBg="0"/>
      <p:bldP spid="21534" grpId="0" animBg="1" autoUpdateAnimBg="0"/>
      <p:bldP spid="21535" grpId="0" animBg="1" autoUpdateAnimBg="0"/>
      <p:bldP spid="21536" grpId="0" animBg="1" autoUpdateAnimBg="0"/>
      <p:bldP spid="21537" grpId="0" animBg="1" autoUpdateAnimBg="0"/>
      <p:bldP spid="21538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trade school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785</a:t>
            </a:r>
          </a:p>
        </p:txBody>
      </p:sp>
      <p:grpSp>
        <p:nvGrpSpPr>
          <p:cNvPr id="33816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817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818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3824" name="Group 32"/>
          <p:cNvGrpSpPr>
            <a:grpSpLocks/>
          </p:cNvGrpSpPr>
          <p:nvPr/>
        </p:nvGrpSpPr>
        <p:grpSpPr bwMode="auto">
          <a:xfrm>
            <a:off x="381000" y="1981200"/>
            <a:ext cx="4191000" cy="3429000"/>
            <a:chOff x="240" y="1248"/>
            <a:chExt cx="2640" cy="2160"/>
          </a:xfrm>
        </p:grpSpPr>
        <p:sp>
          <p:nvSpPr>
            <p:cNvPr id="33820" name="AutoShape 28"/>
            <p:cNvSpPr>
              <a:spLocks noChangeArrowheads="1"/>
            </p:cNvSpPr>
            <p:nvPr/>
          </p:nvSpPr>
          <p:spPr bwMode="auto">
            <a:xfrm flipH="1" flipV="1">
              <a:off x="288" y="1248"/>
              <a:ext cx="2592" cy="2160"/>
            </a:xfrm>
            <a:prstGeom prst="rtTriangle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rot="10800000" wrap="none"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18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3821" name="Rectangle 29"/>
            <p:cNvSpPr>
              <a:spLocks noChangeArrowheads="1"/>
            </p:cNvSpPr>
            <p:nvPr/>
          </p:nvSpPr>
          <p:spPr bwMode="auto">
            <a:xfrm>
              <a:off x="240" y="1296"/>
              <a:ext cx="2496" cy="1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Offers programs in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programming, Web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development, graphic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design, hardware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maintenance,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networking,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PC support,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and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security</a:t>
              </a:r>
            </a:p>
          </p:txBody>
        </p:sp>
      </p:grpSp>
      <p:grpSp>
        <p:nvGrpSpPr>
          <p:cNvPr id="33825" name="Group 33"/>
          <p:cNvGrpSpPr>
            <a:grpSpLocks/>
          </p:cNvGrpSpPr>
          <p:nvPr/>
        </p:nvGrpSpPr>
        <p:grpSpPr bwMode="auto">
          <a:xfrm>
            <a:off x="4572000" y="1981200"/>
            <a:ext cx="4114800" cy="3429000"/>
            <a:chOff x="2880" y="1248"/>
            <a:chExt cx="2592" cy="2160"/>
          </a:xfrm>
        </p:grpSpPr>
        <p:sp>
          <p:nvSpPr>
            <p:cNvPr id="33822" name="AutoShape 30"/>
            <p:cNvSpPr>
              <a:spLocks noChangeArrowheads="1"/>
            </p:cNvSpPr>
            <p:nvPr/>
          </p:nvSpPr>
          <p:spPr bwMode="auto">
            <a:xfrm flipV="1">
              <a:off x="2880" y="1248"/>
              <a:ext cx="2592" cy="2160"/>
            </a:xfrm>
            <a:prstGeom prst="rtTriangle">
              <a:avLst/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rot="10800000" wrap="none"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18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3823" name="Rectangle 31"/>
            <p:cNvSpPr>
              <a:spLocks noChangeArrowheads="1"/>
            </p:cNvSpPr>
            <p:nvPr/>
          </p:nvSpPr>
          <p:spPr bwMode="auto">
            <a:xfrm>
              <a:off x="3024" y="1296"/>
              <a:ext cx="1728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Students can complete trade school programs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in shorter time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than college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or university </a:t>
              </a:r>
              <a:b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programs</a:t>
              </a:r>
            </a:p>
          </p:txBody>
        </p:sp>
      </p:grpSp>
      <p:grpSp>
        <p:nvGrpSpPr>
          <p:cNvPr id="33826" name="Group 34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33827" name="Rectangle 35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Trade Schools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15</a:t>
              </a:r>
            </a:p>
          </p:txBody>
        </p:sp>
        <p:sp>
          <p:nvSpPr>
            <p:cNvPr id="3382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5" autoUpdateAnimBg="0" advAuto="1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  <a:endParaRPr lang="en-US" sz="2800" dirty="0">
              <a:latin typeface="Arial Unicode MS" pitchFamily="34" charset="-128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423987"/>
          </a:xfrm>
        </p:spPr>
        <p:txBody>
          <a:bodyPr/>
          <a:lstStyle/>
          <a:p>
            <a:pPr marL="0" indent="0"/>
            <a:r>
              <a:rPr lang="en-US" dirty="0"/>
              <a:t>What are the three broad disciplines in higher education that produce the majority of entry-level employees in the computer industry?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786 Fig. 15-8</a:t>
            </a:r>
          </a:p>
        </p:txBody>
      </p:sp>
      <p:grpSp>
        <p:nvGrpSpPr>
          <p:cNvPr id="25624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25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626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5646" name="Group 46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25647" name="Rectangle 47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</a:t>
              </a: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Computer Information Systems below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15</a:t>
              </a:r>
            </a:p>
          </p:txBody>
        </p:sp>
        <p:sp>
          <p:nvSpPr>
            <p:cNvPr id="2564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2" name="Picture 11" descr="CFig15-0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438400"/>
            <a:ext cx="4876800" cy="3562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5" autoUpdateAnimBg="0" advAuto="10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computer information systems (CIS)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786</a:t>
            </a:r>
          </a:p>
        </p:txBody>
      </p:sp>
      <p:grpSp>
        <p:nvGrpSpPr>
          <p:cNvPr id="27657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58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659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304800" y="1524000"/>
            <a:ext cx="403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Programs that emphasize technical knowledge and skills</a:t>
            </a: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04800" y="2743200"/>
            <a:ext cx="4038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Sometimes called management information systems (MIS) or management information technology</a:t>
            </a:r>
            <a:endParaRPr kumimoji="1" lang="en-US" sz="15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bldLvl="5" autoUpdateAnimBg="0" advAuto="1000"/>
      <p:bldP spid="27660" grpId="0" build="p" bldLvl="2" autoUpdateAnimBg="0" advAuto="3000"/>
      <p:bldP spid="27662" grpId="0" build="p" bldLvl="2" autoUpdateAnimBg="0" advAuto="30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computer science (CS)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786 - 787</a:t>
            </a:r>
          </a:p>
        </p:txBody>
      </p:sp>
      <p:grpSp>
        <p:nvGrpSpPr>
          <p:cNvPr id="29705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06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707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304800" y="1547813"/>
            <a:ext cx="4267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Programs that stress theoretical side of programming and operating systems</a:t>
            </a: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04800" y="3200400"/>
            <a:ext cx="426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Also called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software engineering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5" autoUpdateAnimBg="0" advAuto="1000"/>
      <p:bldP spid="29708" grpId="0" build="p" bldLvl="2" autoUpdateAnimBg="0" advAuto="3000"/>
      <p:bldP spid="29710" grpId="0" build="p" bldLvl="2" autoUpdateAnimBg="0" advAuto="300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computer engineering (CE)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787</a:t>
            </a:r>
          </a:p>
        </p:txBody>
      </p:sp>
      <p:grpSp>
        <p:nvGrpSpPr>
          <p:cNvPr id="9318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319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9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04800" y="1547813"/>
            <a:ext cx="6934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Teaches students how to design and develop the electrical components found in computers and peripheral devices</a:t>
            </a:r>
          </a:p>
        </p:txBody>
      </p:sp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304800" y="2819400"/>
            <a:ext cx="7543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Required courses include application and systems programming, data and file structures, networks, and operating systems</a:t>
            </a:r>
            <a:endParaRPr kumimoji="1" lang="en-US" sz="2600" b="1" dirty="0">
              <a:solidFill>
                <a:srgbClr val="D9443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 bldLvl="5" autoUpdateAnimBg="0" advAuto="1000"/>
      <p:bldP spid="93192" grpId="0" build="p" bldLvl="2" autoUpdateAnimBg="0" advAuto="3000"/>
      <p:bldP spid="93193" grpId="0" build="p" bldLvl="2" autoUpdateAnimBg="0" advAuto="3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610600" cy="585787"/>
          </a:xfrm>
        </p:spPr>
        <p:txBody>
          <a:bodyPr/>
          <a:lstStyle/>
          <a:p>
            <a:r>
              <a:rPr lang="en-US" sz="2500" dirty="0"/>
              <a:t>How do companies advertise computer-related job openings?</a:t>
            </a:r>
            <a:endParaRPr lang="en-US" sz="2500" dirty="0">
              <a:latin typeface="Arial Unicode MS" pitchFamily="34" charset="-128"/>
            </a:endParaRP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6510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787 - 788 Fig. 15-9</a:t>
            </a:r>
          </a:p>
        </p:txBody>
      </p:sp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4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5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04800" y="1593850"/>
            <a:ext cx="86106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200" dirty="0">
                <a:solidFill>
                  <a:srgbClr val="000000"/>
                </a:solidFill>
                <a:latin typeface="Times New Roman" pitchFamily="18" charset="0"/>
              </a:rPr>
              <a:t>Some Web sites specialized in helping people find jobs</a:t>
            </a: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323850" y="2005013"/>
            <a:ext cx="866775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Some allow job seekers to submit resumes online</a:t>
            </a:r>
          </a:p>
        </p:txBody>
      </p:sp>
      <p:pic>
        <p:nvPicPr>
          <p:cNvPr id="11" name="Picture 10" descr="CFig15-0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514600"/>
            <a:ext cx="4114800" cy="388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5" autoUpdateAnimBg="0" advAuto="1000"/>
      <p:bldP spid="35851" grpId="0" build="p" bldLvl="3" autoUpdateAnimBg="0" advAuto="3000"/>
      <p:bldP spid="35853" grpId="0" build="p" bldLvl="3" autoUpdateAnimBg="0" advAuto="3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15 Objectives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2088" y="18288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Describe career opportunities available in various segments of the computer industry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192088" y="26431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Discuss functions of jobs available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in an IT department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192088" y="34813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Distinguish between trade schools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and colleges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192088" y="43195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Differentiate among various computer-related majors for college students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4606925" y="13716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Identify ways to stay current with changing technology after graduation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4606925" y="21828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List the benefits of certification for employers, employees, and vendors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4606925" y="301942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Identify ways to prepare for certification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4606925" y="386397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List the general areas of IT certification</a:t>
            </a:r>
            <a:endParaRPr kumimoji="1" lang="en-US" sz="1800" b="1" dirty="0">
              <a:latin typeface="Times New Roman" pitchFamily="18" charset="0"/>
            </a:endParaRP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89" name="AutoShape 1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90" name="Text Box 1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091" name="AutoShape 19"/>
          <p:cNvSpPr>
            <a:spLocks noChangeArrowheads="1"/>
          </p:cNvSpPr>
          <p:nvPr/>
        </p:nvSpPr>
        <p:spPr bwMode="auto">
          <a:xfrm>
            <a:off x="4648200" y="47244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Name some specific IT certifications in each certification area</a:t>
            </a:r>
            <a:endParaRPr kumimoji="1" lang="en-US" sz="18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 autoUpdateAnimBg="0"/>
      <p:bldP spid="3077" grpId="0" animBg="1" autoUpdateAnimBg="0"/>
      <p:bldP spid="3078" grpId="0" animBg="1" autoUpdateAnimBg="0"/>
      <p:bldP spid="3079" grpId="0" animBg="1" autoUpdateAnimBg="0"/>
      <p:bldP spid="3080" grpId="0" animBg="1" autoUpdateAnimBg="0"/>
      <p:bldP spid="3081" grpId="0" animBg="1" autoUpdateAnimBg="0"/>
      <p:bldP spid="3082" grpId="0" animBg="1" autoUpdateAnimBg="0"/>
      <p:bldP spid="3083" grpId="0" animBg="1" autoUpdateAnimBg="0"/>
      <p:bldP spid="3091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610600" cy="585787"/>
          </a:xfrm>
        </p:spPr>
        <p:txBody>
          <a:bodyPr/>
          <a:lstStyle/>
          <a:p>
            <a:r>
              <a:rPr lang="en-US" sz="2600" dirty="0"/>
              <a:t>What are some organizations for computer professionals?</a:t>
            </a:r>
            <a:endParaRPr lang="en-US" sz="2600" dirty="0">
              <a:latin typeface="Arial Unicode MS" pitchFamily="34" charset="-128"/>
            </a:endParaRP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789 Fig. 15-11</a:t>
            </a:r>
          </a:p>
        </p:txBody>
      </p:sp>
      <p:grpSp>
        <p:nvGrpSpPr>
          <p:cNvPr id="39945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46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947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304800" y="1524000"/>
            <a:ext cx="3886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Association for Computing </a:t>
            </a:r>
            <a:b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Machinery (ACM)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—science-oriented</a:t>
            </a:r>
            <a:endParaRPr kumimoji="1" lang="en-US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Association of Information Technology Professionals (AITP)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—programmers, </a:t>
            </a:r>
            <a:b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systems analysts, </a:t>
            </a:r>
            <a:b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and information processing managers</a:t>
            </a:r>
          </a:p>
        </p:txBody>
      </p:sp>
      <p:pic>
        <p:nvPicPr>
          <p:cNvPr id="10" name="Picture 9" descr="CFig15-11.gif"/>
          <p:cNvPicPr>
            <a:picLocks noChangeAspect="1"/>
          </p:cNvPicPr>
          <p:nvPr/>
        </p:nvPicPr>
        <p:blipFill>
          <a:blip r:embed="rId2"/>
          <a:srcRect r="3109" b="3571"/>
          <a:stretch>
            <a:fillRect/>
          </a:stretch>
        </p:blipFill>
        <p:spPr>
          <a:xfrm>
            <a:off x="4800600" y="1600200"/>
            <a:ext cx="32004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bldLvl="5" autoUpdateAnimBg="0" advAuto="1000"/>
      <p:bldP spid="39948" grpId="0" build="p" bldLvl="2" autoUpdateAnimBg="0" advAuto="300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a user group?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790 Fig. 15-12</a:t>
            </a:r>
          </a:p>
        </p:txBody>
      </p:sp>
      <p:grpSp>
        <p:nvGrpSpPr>
          <p:cNvPr id="41993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994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995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304800" y="1547813"/>
            <a:ext cx="85852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Collection of people with common computer equipment or software interests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15-12.gif"/>
          <p:cNvPicPr>
            <a:picLocks noChangeAspect="1"/>
          </p:cNvPicPr>
          <p:nvPr/>
        </p:nvPicPr>
        <p:blipFill>
          <a:blip r:embed="rId2"/>
          <a:srcRect r="3617" b="3333"/>
          <a:stretch>
            <a:fillRect/>
          </a:stretch>
        </p:blipFill>
        <p:spPr>
          <a:xfrm>
            <a:off x="2286000" y="2590800"/>
            <a:ext cx="3919029" cy="3729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bldLvl="5" autoUpdateAnimBg="0" advAuto="1000"/>
      <p:bldP spid="41996" grpId="0" build="p" bldLvl="2" autoUpdateAnimBg="0" advAuto="300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686800" cy="890587"/>
          </a:xfrm>
        </p:spPr>
        <p:txBody>
          <a:bodyPr/>
          <a:lstStyle/>
          <a:p>
            <a:r>
              <a:rPr lang="en-US" dirty="0"/>
              <a:t>What is professional growth and continuing education?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790 Fig. 15-13</a:t>
            </a:r>
          </a:p>
        </p:txBody>
      </p:sp>
      <p:grpSp>
        <p:nvGrpSpPr>
          <p:cNvPr id="44056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57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058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914400" y="1524000"/>
            <a:ext cx="8001000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Events such as workshops, seminars, conferences, conventions, and trade shows</a:t>
            </a: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1219200" y="2286000"/>
            <a:ext cx="3581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CES</a:t>
            </a:r>
            <a:r>
              <a:rPr kumimoji="1" lang="en-US" sz="2200" dirty="0">
                <a:solidFill>
                  <a:srgbClr val="000000"/>
                </a:solidFill>
                <a:latin typeface="Times New Roman" pitchFamily="18" charset="0"/>
              </a:rPr>
              <a:t>—trade show </a:t>
            </a:r>
            <a:br>
              <a:rPr kumimoji="1" lang="en-US" sz="22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 dirty="0">
                <a:solidFill>
                  <a:srgbClr val="000000"/>
                </a:solidFill>
                <a:latin typeface="Times New Roman" pitchFamily="18" charset="0"/>
              </a:rPr>
              <a:t>that brings together hundreds of vendors and more than 140,000 attendees</a:t>
            </a:r>
          </a:p>
        </p:txBody>
      </p:sp>
      <p:sp>
        <p:nvSpPr>
          <p:cNvPr id="44062" name="Rectangle 30"/>
          <p:cNvSpPr>
            <a:spLocks noChangeArrowheads="1"/>
          </p:cNvSpPr>
          <p:nvPr/>
        </p:nvSpPr>
        <p:spPr bwMode="auto">
          <a:xfrm>
            <a:off x="914400" y="3962400"/>
            <a:ext cx="6858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Training in form of books, </a:t>
            </a:r>
            <a:b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video-based training, </a:t>
            </a:r>
            <a:b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computer-based training (CBT), Web-based training (WBT), and instructor-led training</a:t>
            </a:r>
          </a:p>
        </p:txBody>
      </p:sp>
      <p:pic>
        <p:nvPicPr>
          <p:cNvPr id="12" name="Picture 11" descr="CFig15-1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133600"/>
            <a:ext cx="3222905" cy="2509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bldLvl="5" autoUpdateAnimBg="0" advAuto="1000"/>
      <p:bldP spid="44059" grpId="0" build="p" bldLvl="3" autoUpdateAnimBg="0" advAuto="4000"/>
      <p:bldP spid="44061" grpId="0" build="p" bldLvl="3" autoUpdateAnimBg="0" advAuto="4000"/>
      <p:bldP spid="44062" grpId="0" build="p" bldLvl="3" autoUpdateAnimBg="0" advAuto="400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Preparing for a Career in the Computer Industry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34400" cy="509587"/>
          </a:xfrm>
        </p:spPr>
        <p:txBody>
          <a:bodyPr/>
          <a:lstStyle/>
          <a:p>
            <a:r>
              <a:rPr lang="en-US" sz="2600" dirty="0"/>
              <a:t>How can you stay informed about the computer industry?</a:t>
            </a:r>
          </a:p>
        </p:txBody>
      </p:sp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2336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791 Figs. 15-14, 15-15</a:t>
            </a:r>
          </a:p>
        </p:txBody>
      </p:sp>
      <p:grpSp>
        <p:nvGrpSpPr>
          <p:cNvPr id="46088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8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304800" y="152400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Computer industry publications</a:t>
            </a:r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304800" y="19050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News, blogs, and technical Web sites</a:t>
            </a:r>
          </a:p>
        </p:txBody>
      </p:sp>
      <p:grpSp>
        <p:nvGrpSpPr>
          <p:cNvPr id="46100" name="Group 20"/>
          <p:cNvGrpSpPr>
            <a:grpSpLocks/>
          </p:cNvGrpSpPr>
          <p:nvPr/>
        </p:nvGrpSpPr>
        <p:grpSpPr bwMode="auto">
          <a:xfrm>
            <a:off x="0" y="4495800"/>
            <a:ext cx="1981200" cy="1295400"/>
            <a:chOff x="0" y="3024"/>
            <a:chExt cx="1248" cy="816"/>
          </a:xfrm>
        </p:grpSpPr>
        <p:sp>
          <p:nvSpPr>
            <p:cNvPr id="46101" name="Rectangle 2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Computer Publications below Chapter 15</a:t>
              </a:r>
            </a:p>
          </p:txBody>
        </p:sp>
        <p:sp>
          <p:nvSpPr>
            <p:cNvPr id="4610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4" name="Picture 13" descr="CFig15-1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14600"/>
            <a:ext cx="3352800" cy="249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CFig15-1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352800"/>
            <a:ext cx="3900953" cy="24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 bldLvl="5" autoUpdateAnimBg="0" advAuto="1000"/>
      <p:bldP spid="46091" grpId="0" build="p" bldLvl="2" autoUpdateAnimBg="0" advAuto="3000"/>
      <p:bldP spid="46094" grpId="0" build="p" bldLvl="2" autoUpdateAnimBg="0" advAuto="300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certification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791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48136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7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138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304800" y="1547813"/>
            <a:ext cx="4267200" cy="332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Char char="Ø"/>
            </a:pP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48142" name="AutoShape 14"/>
          <p:cNvSpPr>
            <a:spLocks noChangeArrowheads="1"/>
          </p:cNvSpPr>
          <p:nvPr/>
        </p:nvSpPr>
        <p:spPr bwMode="auto">
          <a:xfrm>
            <a:off x="1981200" y="1828800"/>
            <a:ext cx="4876800" cy="3733800"/>
          </a:xfrm>
          <a:prstGeom prst="verticalScroll">
            <a:avLst>
              <a:gd name="adj" fmla="val 9439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vl="1" algn="ctr"/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 of verifying </a:t>
            </a:r>
          </a:p>
          <a:p>
            <a:pPr lvl="1" algn="ctr"/>
            <a:r>
              <a:rPr kumimoji="1" lang="en-US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Technical knowledge 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</a:p>
          <a:p>
            <a:pPr lvl="1" algn="ctr"/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particular area</a:t>
            </a:r>
          </a:p>
          <a:p>
            <a:pPr lvl="1" algn="ctr"/>
            <a:endParaRPr kumimoji="1" lang="en-US" b="1" dirty="0">
              <a:solidFill>
                <a:srgbClr val="000000"/>
              </a:solidFill>
            </a:endParaRPr>
          </a:p>
          <a:p>
            <a:pPr lvl="1" algn="ctr"/>
            <a:r>
              <a:rPr kumimoji="1" lang="en-US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Proficiency 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acknowledged </a:t>
            </a:r>
          </a:p>
          <a:p>
            <a:pPr lvl="1" algn="ctr"/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 certificate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bldLvl="5" autoUpdateAnimBg="0" advAuto="1000"/>
      <p:bldP spid="48139" grpId="0" build="p" bldLvl="2" autoUpdateAnimBg="0" advAuto="2000"/>
      <p:bldP spid="481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651500" cy="661987"/>
          </a:xfrm>
        </p:spPr>
        <p:txBody>
          <a:bodyPr/>
          <a:lstStyle/>
          <a:p>
            <a:r>
              <a:rPr lang="en-US" dirty="0"/>
              <a:t>What are the benefits of certification?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792 Fig. 15-16</a:t>
            </a:r>
          </a:p>
        </p:txBody>
      </p:sp>
      <p:grpSp>
        <p:nvGrpSpPr>
          <p:cNvPr id="50184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0185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186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304800" y="1981200"/>
            <a:ext cx="5486400" cy="19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Enhances employee’s career, provides better standing as industry professional, and higher salaries and bonuses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15-1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04800"/>
            <a:ext cx="2653596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bldLvl="5" autoUpdateAnimBg="0" advAuto="1000"/>
      <p:bldP spid="50187" grpId="0" build="p" bldLvl="2" autoUpdateAnimBg="0" advAuto="3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benefits of vendor-sponsored certification?</a:t>
            </a: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793 Fig. 15-17</a:t>
            </a:r>
          </a:p>
        </p:txBody>
      </p:sp>
      <p:grpSp>
        <p:nvGrpSpPr>
          <p:cNvPr id="5223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2233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2234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304800" y="1547813"/>
            <a:ext cx="8585200" cy="188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Vendors provide access to technical information, advanced training, and discounts on publications and tools</a:t>
            </a:r>
          </a:p>
        </p:txBody>
      </p:sp>
      <p:pic>
        <p:nvPicPr>
          <p:cNvPr id="10" name="Picture 9" descr="CFig15-1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14600"/>
            <a:ext cx="4217858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5" autoUpdateAnimBg="0" advAuto="1000"/>
      <p:bldP spid="52235" grpId="0" build="p" bldLvl="2" autoUpdateAnimBg="0" advAuto="300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305800" cy="585787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dirty="0"/>
              <a:t>How does certification benefit customers, employers, </a:t>
            </a:r>
            <a:br>
              <a:rPr lang="en-US" dirty="0"/>
            </a:br>
            <a:r>
              <a:rPr lang="en-US" dirty="0"/>
              <a:t>and industry?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793 </a:t>
            </a:r>
          </a:p>
        </p:txBody>
      </p:sp>
      <p:grpSp>
        <p:nvGrpSpPr>
          <p:cNvPr id="54296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4297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4298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4300" name="Rectangle 28"/>
          <p:cNvSpPr>
            <a:spLocks noChangeArrowheads="1"/>
          </p:cNvSpPr>
          <p:nvPr/>
        </p:nvSpPr>
        <p:spPr bwMode="auto">
          <a:xfrm>
            <a:off x="2819400" y="4876800"/>
            <a:ext cx="3657600" cy="11049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Institute for Certification of </a:t>
            </a:r>
            <a:b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Computer Professionals (ICCP)</a:t>
            </a:r>
            <a:r>
              <a:rPr kumimoji="1" lang="en-US" sz="1600" b="1" dirty="0">
                <a:solidFill>
                  <a:schemeClr val="accent2"/>
                </a:solidFill>
                <a:latin typeface="Times New Roman" pitchFamily="18" charset="0"/>
              </a:rPr>
              <a:t> </a:t>
            </a:r>
            <a:br>
              <a:rPr kumimoji="1" lang="en-US" sz="1600" b="1" dirty="0">
                <a:solidFill>
                  <a:schemeClr val="accent2"/>
                </a:solidFill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defines standards designed to raise competence level for computer industry</a:t>
            </a:r>
          </a:p>
        </p:txBody>
      </p:sp>
      <p:sp>
        <p:nvSpPr>
          <p:cNvPr id="54301" name="AutoShape 29"/>
          <p:cNvSpPr>
            <a:spLocks noChangeArrowheads="1"/>
          </p:cNvSpPr>
          <p:nvPr/>
        </p:nvSpPr>
        <p:spPr bwMode="auto">
          <a:xfrm>
            <a:off x="990600" y="3073400"/>
            <a:ext cx="7315200" cy="9207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Employers benefit from more productive and knowledgeable workers</a:t>
            </a:r>
          </a:p>
        </p:txBody>
      </p:sp>
      <p:sp>
        <p:nvSpPr>
          <p:cNvPr id="54302" name="AutoShape 30"/>
          <p:cNvSpPr>
            <a:spLocks noChangeArrowheads="1"/>
          </p:cNvSpPr>
          <p:nvPr/>
        </p:nvSpPr>
        <p:spPr bwMode="auto">
          <a:xfrm>
            <a:off x="990600" y="3994150"/>
            <a:ext cx="7315200" cy="9207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Certification is a form of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industry self-regulation</a:t>
            </a:r>
          </a:p>
        </p:txBody>
      </p:sp>
      <p:sp>
        <p:nvSpPr>
          <p:cNvPr id="54303" name="AutoShape 31"/>
          <p:cNvSpPr>
            <a:spLocks noChangeArrowheads="1"/>
          </p:cNvSpPr>
          <p:nvPr/>
        </p:nvSpPr>
        <p:spPr bwMode="auto">
          <a:xfrm>
            <a:off x="990600" y="2152650"/>
            <a:ext cx="7315200" cy="9207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Customers receive better service from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employees with certification(s)</a:t>
            </a:r>
          </a:p>
        </p:txBody>
      </p:sp>
      <p:grpSp>
        <p:nvGrpSpPr>
          <p:cNvPr id="54304" name="Group 32"/>
          <p:cNvGrpSpPr>
            <a:grpSpLocks/>
          </p:cNvGrpSpPr>
          <p:nvPr/>
        </p:nvGrpSpPr>
        <p:grpSpPr bwMode="auto">
          <a:xfrm>
            <a:off x="0" y="4495800"/>
            <a:ext cx="1981200" cy="1295400"/>
            <a:chOff x="0" y="3024"/>
            <a:chExt cx="1248" cy="816"/>
          </a:xfrm>
        </p:grpSpPr>
        <p:sp>
          <p:nvSpPr>
            <p:cNvPr id="54305" name="Rectangle 3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Institute for the Certification of Computing Professionals below Chapter 15</a:t>
              </a:r>
            </a:p>
          </p:txBody>
        </p:sp>
        <p:sp>
          <p:nvSpPr>
            <p:cNvPr id="5430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00" grpId="0" animBg="1" autoUpdateAnimBg="0"/>
      <p:bldP spid="54301" grpId="0" animBg="1" autoUpdateAnimBg="0"/>
      <p:bldP spid="54302" grpId="0" animBg="1" autoUpdateAnimBg="0"/>
      <p:bldP spid="54303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738187"/>
          </a:xfrm>
        </p:spPr>
        <p:txBody>
          <a:bodyPr/>
          <a:lstStyle/>
          <a:p>
            <a:r>
              <a:rPr lang="en-US" dirty="0"/>
              <a:t>What are factors to consider in choosing a certification?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794 Fig. 15-18</a:t>
            </a:r>
          </a:p>
        </p:txBody>
      </p:sp>
      <p:grpSp>
        <p:nvGrpSpPr>
          <p:cNvPr id="56329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6330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6331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15-18.gif"/>
          <p:cNvPicPr>
            <a:picLocks noChangeAspect="1"/>
          </p:cNvPicPr>
          <p:nvPr/>
        </p:nvPicPr>
        <p:blipFill>
          <a:blip r:embed="rId2"/>
          <a:srcRect r="2500" b="6239"/>
          <a:stretch>
            <a:fillRect/>
          </a:stretch>
        </p:blipFill>
        <p:spPr>
          <a:xfrm>
            <a:off x="609600" y="2133600"/>
            <a:ext cx="8153400" cy="298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5" autoUpdateAnimBg="0" advAuto="1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890587"/>
          </a:xfrm>
        </p:spPr>
        <p:txBody>
          <a:bodyPr/>
          <a:lstStyle/>
          <a:p>
            <a:r>
              <a:rPr lang="en-US" dirty="0"/>
              <a:t>What options are available to prepare for certification?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794 </a:t>
            </a:r>
          </a:p>
        </p:txBody>
      </p:sp>
      <p:grpSp>
        <p:nvGrpSpPr>
          <p:cNvPr id="58392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8393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394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8396" name="AutoShape 28"/>
          <p:cNvSpPr>
            <a:spLocks noChangeArrowheads="1"/>
          </p:cNvSpPr>
          <p:nvPr/>
        </p:nvSpPr>
        <p:spPr bwMode="auto">
          <a:xfrm>
            <a:off x="2859088" y="1803400"/>
            <a:ext cx="3429000" cy="1687513"/>
          </a:xfrm>
          <a:prstGeom prst="diamond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ObliqueBottom"/>
            <a:lightRig rig="legacyFlat3" dir="t"/>
          </a:scene3d>
          <a:sp3d extrusionH="4810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Self-study</a:t>
            </a:r>
          </a:p>
        </p:txBody>
      </p:sp>
      <p:sp>
        <p:nvSpPr>
          <p:cNvPr id="58397" name="AutoShape 29"/>
          <p:cNvSpPr>
            <a:spLocks noChangeArrowheads="1"/>
          </p:cNvSpPr>
          <p:nvPr/>
        </p:nvSpPr>
        <p:spPr bwMode="auto">
          <a:xfrm>
            <a:off x="1143000" y="2643188"/>
            <a:ext cx="3429000" cy="1685925"/>
          </a:xfrm>
          <a:prstGeom prst="diamond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  <a:scene3d>
            <a:camera prst="legacyObliqueBottom"/>
            <a:lightRig rig="legacyFlat3" dir="t"/>
          </a:scene3d>
          <a:sp3d extrusionH="4810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Online training classes</a:t>
            </a:r>
          </a:p>
        </p:txBody>
      </p:sp>
      <p:sp>
        <p:nvSpPr>
          <p:cNvPr id="58398" name="AutoShape 30"/>
          <p:cNvSpPr>
            <a:spLocks noChangeArrowheads="1"/>
          </p:cNvSpPr>
          <p:nvPr/>
        </p:nvSpPr>
        <p:spPr bwMode="auto">
          <a:xfrm>
            <a:off x="4572000" y="2646363"/>
            <a:ext cx="3429000" cy="1685925"/>
          </a:xfrm>
          <a:prstGeom prst="diamond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  <a:scene3d>
            <a:camera prst="legacyObliqueBottom"/>
            <a:lightRig rig="legacyFlat3" dir="t"/>
          </a:scene3d>
          <a:sp3d extrusionH="4810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Instructor-led training</a:t>
            </a:r>
          </a:p>
        </p:txBody>
      </p:sp>
      <p:sp>
        <p:nvSpPr>
          <p:cNvPr id="58399" name="AutoShape 31"/>
          <p:cNvSpPr>
            <a:spLocks noChangeArrowheads="1"/>
          </p:cNvSpPr>
          <p:nvPr/>
        </p:nvSpPr>
        <p:spPr bwMode="auto">
          <a:xfrm>
            <a:off x="2859088" y="3495675"/>
            <a:ext cx="3429000" cy="1685925"/>
          </a:xfrm>
          <a:prstGeom prst="diamond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  <a:scene3d>
            <a:camera prst="legacyObliqueBottom"/>
            <a:lightRig rig="legacyFlat3" dir="t"/>
          </a:scene3d>
          <a:sp3d extrusionH="4810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Web resources</a:t>
            </a:r>
          </a:p>
        </p:txBody>
      </p:sp>
      <p:grpSp>
        <p:nvGrpSpPr>
          <p:cNvPr id="58400" name="Group 32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58401" name="Rectangle 3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</a:t>
              </a: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Online Training Classes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15</a:t>
              </a:r>
            </a:p>
          </p:txBody>
        </p:sp>
        <p:sp>
          <p:nvSpPr>
            <p:cNvPr id="5840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1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" presetClass="entr" presetSubtype="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bldLvl="5" autoUpdateAnimBg="0" advAuto="1000"/>
      <p:bldP spid="58396" grpId="0" animBg="1" autoUpdateAnimBg="0"/>
      <p:bldP spid="58397" grpId="0" animBg="1" autoUpdateAnimBg="0"/>
      <p:bldP spid="58398" grpId="0" animBg="1" autoUpdateAnimBg="0"/>
      <p:bldP spid="58399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Computer Industry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458200" cy="661987"/>
          </a:xfrm>
        </p:spPr>
        <p:txBody>
          <a:bodyPr/>
          <a:lstStyle/>
          <a:p>
            <a:r>
              <a:rPr lang="en-US" sz="2600" dirty="0"/>
              <a:t>What is the expected demand for computer professionals?</a:t>
            </a:r>
            <a:endParaRPr lang="en-US" sz="2600" dirty="0">
              <a:latin typeface="Arial Unicode MS" pitchFamily="34" charset="-128"/>
            </a:endParaRPr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498600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776 - 777 </a:t>
            </a: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Fig. 15-1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304800" y="1524000"/>
            <a:ext cx="8458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Currently </a:t>
            </a:r>
            <a:r>
              <a:rPr kumimoji="1" lang="en-US" b="1" dirty="0" smtClean="0">
                <a:solidFill>
                  <a:srgbClr val="000000"/>
                </a:solidFill>
                <a:latin typeface="Times New Roman" pitchFamily="18" charset="0"/>
              </a:rPr>
              <a:t>11 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million computer workers with expected increase of 2 to 3% annually</a:t>
            </a:r>
            <a:endParaRPr kumimoji="1" lang="en-US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The number of students majoring in computer-related fields is declining</a:t>
            </a:r>
            <a:endParaRPr kumimoji="1" lang="en-US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15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00400"/>
            <a:ext cx="6781800" cy="289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5" autoUpdateAnimBg="0" advAuto="1000"/>
      <p:bldP spid="5128" grpId="0" build="p" bldLvl="2" autoUpdateAnimBg="0" advAuto="400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examinations like?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795 Fig. 15-19</a:t>
            </a:r>
          </a:p>
        </p:txBody>
      </p:sp>
      <p:grpSp>
        <p:nvGrpSpPr>
          <p:cNvPr id="60424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0425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426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304800" y="1547813"/>
            <a:ext cx="8585200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Taken using computers</a:t>
            </a:r>
          </a:p>
        </p:txBody>
      </p:sp>
      <p:sp>
        <p:nvSpPr>
          <p:cNvPr id="60429" name="Rectangle 13"/>
          <p:cNvSpPr>
            <a:spLocks noChangeArrowheads="1"/>
          </p:cNvSpPr>
          <p:nvPr/>
        </p:nvSpPr>
        <p:spPr bwMode="auto">
          <a:xfrm>
            <a:off x="304800" y="1993900"/>
            <a:ext cx="3429000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Some are multiple choice, others are skill based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With computerized adaptive testing, the tests analyze a person’s responses while taking the test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15-1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00200"/>
            <a:ext cx="4387825" cy="406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 bldLvl="5" autoUpdateAnimBg="0" advAuto="1000"/>
      <p:bldP spid="60427" grpId="0" build="p" bldLvl="2" autoUpdateAnimBg="0" advAuto="3000"/>
      <p:bldP spid="60429" grpId="0" build="p" bldLvl="2" autoUpdateAnimBg="0" advAuto="3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90587"/>
          </a:xfrm>
        </p:spPr>
        <p:txBody>
          <a:bodyPr/>
          <a:lstStyle/>
          <a:p>
            <a:r>
              <a:rPr lang="en-US" dirty="0"/>
              <a:t>What are application software certifications?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796 Fig. 15-20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82965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966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2967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2968" name="Rectangle 24"/>
          <p:cNvSpPr>
            <a:spLocks noChangeArrowheads="1"/>
          </p:cNvSpPr>
          <p:nvPr/>
        </p:nvSpPr>
        <p:spPr bwMode="auto">
          <a:xfrm>
            <a:off x="685800" y="1676400"/>
            <a:ext cx="3656013" cy="990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Focus on knowledge of application software</a:t>
            </a:r>
          </a:p>
        </p:txBody>
      </p:sp>
      <p:sp>
        <p:nvSpPr>
          <p:cNvPr id="82969" name="Rectangle 25"/>
          <p:cNvSpPr>
            <a:spLocks noChangeArrowheads="1"/>
          </p:cNvSpPr>
          <p:nvPr/>
        </p:nvSpPr>
        <p:spPr bwMode="auto">
          <a:xfrm>
            <a:off x="685800" y="3200400"/>
            <a:ext cx="3656012" cy="990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Sometimes called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end-user certifications</a:t>
            </a:r>
          </a:p>
        </p:txBody>
      </p:sp>
      <p:grpSp>
        <p:nvGrpSpPr>
          <p:cNvPr id="82987" name="Group 43"/>
          <p:cNvGrpSpPr>
            <a:grpSpLocks/>
          </p:cNvGrpSpPr>
          <p:nvPr/>
        </p:nvGrpSpPr>
        <p:grpSpPr bwMode="auto">
          <a:xfrm>
            <a:off x="0" y="4572000"/>
            <a:ext cx="1981200" cy="1295400"/>
            <a:chOff x="0" y="2928"/>
            <a:chExt cx="1248" cy="816"/>
          </a:xfrm>
        </p:grpSpPr>
        <p:sp>
          <p:nvSpPr>
            <p:cNvPr id="82988" name="Rectangle 44"/>
            <p:cNvSpPr>
              <a:spLocks noChangeArrowheads="1"/>
            </p:cNvSpPr>
            <p:nvPr/>
          </p:nvSpPr>
          <p:spPr bwMode="auto">
            <a:xfrm>
              <a:off x="0" y="3360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Microsoft </a:t>
              </a: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Certified Application Specialist below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15</a:t>
              </a:r>
            </a:p>
          </p:txBody>
        </p:sp>
        <p:sp>
          <p:nvSpPr>
            <p:cNvPr id="8298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2928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5-20.gif"/>
          <p:cNvPicPr>
            <a:picLocks noChangeAspect="1"/>
          </p:cNvPicPr>
          <p:nvPr/>
        </p:nvPicPr>
        <p:blipFill>
          <a:blip r:embed="rId3"/>
          <a:srcRect r="5556" b="2913"/>
          <a:stretch>
            <a:fillRect/>
          </a:stretch>
        </p:blipFill>
        <p:spPr>
          <a:xfrm>
            <a:off x="5105400" y="1600200"/>
            <a:ext cx="2743200" cy="4356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 bldLvl="5" autoUpdateAnimBg="0" advAuto="1000"/>
      <p:bldP spid="82968" grpId="0" animBg="1" autoUpdateAnimBg="0"/>
      <p:bldP spid="82969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r>
              <a:rPr lang="en-US" dirty="0"/>
              <a:t>What are operating system certifications?</a:t>
            </a: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797 Fig. 15-21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64520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452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522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533400" y="1676400"/>
            <a:ext cx="3960813" cy="990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Focus on particular skills—user, operator, system administrator, and system engineer</a:t>
            </a:r>
          </a:p>
        </p:txBody>
      </p:sp>
      <p:sp>
        <p:nvSpPr>
          <p:cNvPr id="64525" name="Rectangle 13"/>
          <p:cNvSpPr>
            <a:spLocks noChangeArrowheads="1"/>
          </p:cNvSpPr>
          <p:nvPr/>
        </p:nvSpPr>
        <p:spPr bwMode="auto">
          <a:xfrm>
            <a:off x="4649788" y="1676400"/>
            <a:ext cx="3960812" cy="990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Differing levels of certification</a:t>
            </a:r>
          </a:p>
        </p:txBody>
      </p:sp>
      <p:pic>
        <p:nvPicPr>
          <p:cNvPr id="10" name="Picture 9" descr="CFig15-21.gif"/>
          <p:cNvPicPr>
            <a:picLocks noChangeAspect="1"/>
          </p:cNvPicPr>
          <p:nvPr/>
        </p:nvPicPr>
        <p:blipFill>
          <a:blip r:embed="rId2"/>
          <a:srcRect l="1250" r="3125" b="4444"/>
          <a:stretch>
            <a:fillRect/>
          </a:stretch>
        </p:blipFill>
        <p:spPr>
          <a:xfrm>
            <a:off x="2362200" y="2895600"/>
            <a:ext cx="4267200" cy="359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 bldLvl="5" autoUpdateAnimBg="0" advAuto="1000"/>
      <p:bldP spid="64524" grpId="0" animBg="1" autoUpdateAnimBg="0"/>
      <p:bldP spid="64525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 smtClean="0"/>
              <a:t>programmer/developer certifications</a:t>
            </a:r>
            <a:r>
              <a:rPr lang="en-US" dirty="0"/>
              <a:t>?</a:t>
            </a:r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797 Fig. 15-22 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66568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656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57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572" name="Rectangle 12"/>
          <p:cNvSpPr>
            <a:spLocks noChangeArrowheads="1"/>
          </p:cNvSpPr>
          <p:nvPr/>
        </p:nvSpPr>
        <p:spPr bwMode="auto">
          <a:xfrm>
            <a:off x="609600" y="1676400"/>
            <a:ext cx="3884613" cy="6858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Recognition of programming training</a:t>
            </a:r>
          </a:p>
        </p:txBody>
      </p:sp>
      <p:sp>
        <p:nvSpPr>
          <p:cNvPr id="66573" name="Rectangle 13"/>
          <p:cNvSpPr>
            <a:spLocks noChangeArrowheads="1"/>
          </p:cNvSpPr>
          <p:nvPr/>
        </p:nvSpPr>
        <p:spPr bwMode="auto">
          <a:xfrm>
            <a:off x="4686300" y="1676400"/>
            <a:ext cx="3884613" cy="685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flatTx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Broadens knowledge and skill base</a:t>
            </a:r>
          </a:p>
        </p:txBody>
      </p:sp>
      <p:pic>
        <p:nvPicPr>
          <p:cNvPr id="10" name="Picture 9" descr="CFig15-22.gif"/>
          <p:cNvPicPr>
            <a:picLocks noChangeAspect="1"/>
          </p:cNvPicPr>
          <p:nvPr/>
        </p:nvPicPr>
        <p:blipFill>
          <a:blip r:embed="rId2"/>
          <a:srcRect r="2500" b="2528"/>
          <a:stretch>
            <a:fillRect/>
          </a:stretch>
        </p:blipFill>
        <p:spPr>
          <a:xfrm>
            <a:off x="1752600" y="2590800"/>
            <a:ext cx="5486400" cy="394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bldLvl="5" autoUpdateAnimBg="0" advAuto="1000"/>
      <p:bldP spid="66572" grpId="0" animBg="1" autoUpdateAnimBg="0"/>
      <p:bldP spid="66573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are hardware certifications?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798 Fig. 15-23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68632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8633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634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8636" name="Rectangle 28"/>
          <p:cNvSpPr>
            <a:spLocks noChangeArrowheads="1"/>
          </p:cNvSpPr>
          <p:nvPr/>
        </p:nvSpPr>
        <p:spPr bwMode="auto">
          <a:xfrm>
            <a:off x="609600" y="1676400"/>
            <a:ext cx="3808413" cy="12954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Recognition of general knowledge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of hardware and controlling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software needed to set up, maintain, and repair a computer</a:t>
            </a:r>
          </a:p>
        </p:txBody>
      </p:sp>
      <p:sp>
        <p:nvSpPr>
          <p:cNvPr id="68637" name="Rectangle 29"/>
          <p:cNvSpPr>
            <a:spLocks noChangeArrowheads="1"/>
          </p:cNvSpPr>
          <p:nvPr/>
        </p:nvSpPr>
        <p:spPr bwMode="auto">
          <a:xfrm>
            <a:off x="609600" y="3276600"/>
            <a:ext cx="3808412" cy="12954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Can be narrowly or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broadly focused</a:t>
            </a:r>
          </a:p>
        </p:txBody>
      </p:sp>
      <p:grpSp>
        <p:nvGrpSpPr>
          <p:cNvPr id="68660" name="Group 52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68661" name="Rectangle 5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A+ Certification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15</a:t>
              </a:r>
            </a:p>
          </p:txBody>
        </p:sp>
        <p:sp>
          <p:nvSpPr>
            <p:cNvPr id="6866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5-23.gif"/>
          <p:cNvPicPr>
            <a:picLocks noChangeAspect="1"/>
          </p:cNvPicPr>
          <p:nvPr/>
        </p:nvPicPr>
        <p:blipFill>
          <a:blip r:embed="rId3"/>
          <a:srcRect r="3000" b="3750"/>
          <a:stretch>
            <a:fillRect/>
          </a:stretch>
        </p:blipFill>
        <p:spPr>
          <a:xfrm>
            <a:off x="4495800" y="1676400"/>
            <a:ext cx="4477987" cy="3554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5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36" grpId="0" animBg="1" autoUpdateAnimBg="0"/>
      <p:bldP spid="6863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networking certifications?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798 Fig. 15-24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70680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0681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682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0684" name="Rectangle 28"/>
          <p:cNvSpPr>
            <a:spLocks noChangeArrowheads="1"/>
          </p:cNvSpPr>
          <p:nvPr/>
        </p:nvSpPr>
        <p:spPr bwMode="auto">
          <a:xfrm>
            <a:off x="304800" y="2362200"/>
            <a:ext cx="4800600" cy="15240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Awarded to professionals who demonstrate expertise in planning, installing, managing, and troubleshooting a network</a:t>
            </a:r>
          </a:p>
        </p:txBody>
      </p:sp>
      <p:pic>
        <p:nvPicPr>
          <p:cNvPr id="9" name="Picture 8" descr="CFig15-24.gif"/>
          <p:cNvPicPr>
            <a:picLocks noChangeAspect="1"/>
          </p:cNvPicPr>
          <p:nvPr/>
        </p:nvPicPr>
        <p:blipFill>
          <a:blip r:embed="rId2"/>
          <a:srcRect l="2297" r="3512" b="1639"/>
          <a:stretch>
            <a:fillRect/>
          </a:stretch>
        </p:blipFill>
        <p:spPr>
          <a:xfrm>
            <a:off x="5562600" y="1524000"/>
            <a:ext cx="31242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 bldLvl="5" autoUpdateAnimBg="0" advAuto="1000"/>
      <p:bldP spid="70684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computer forensics certifications?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799 Fig. 15-25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1158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1159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1160" name="Rectangle 24"/>
          <p:cNvSpPr>
            <a:spLocks noChangeArrowheads="1"/>
          </p:cNvSpPr>
          <p:nvPr/>
        </p:nvSpPr>
        <p:spPr bwMode="auto">
          <a:xfrm>
            <a:off x="344488" y="1676400"/>
            <a:ext cx="4189412" cy="990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Discovery, collection, and analysis of evidence found on computers and networks</a:t>
            </a:r>
          </a:p>
        </p:txBody>
      </p: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4613275" y="1676400"/>
            <a:ext cx="4189413" cy="990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Certificate </a:t>
            </a:r>
            <a:r>
              <a:rPr kumimoji="1" lang="en-US" sz="2000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holders </a:t>
            </a: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are considered highly credible during computer crimes cases</a:t>
            </a:r>
          </a:p>
        </p:txBody>
      </p:sp>
      <p:pic>
        <p:nvPicPr>
          <p:cNvPr id="10" name="Picture 9" descr="CFig15-25.gif"/>
          <p:cNvPicPr>
            <a:picLocks noChangeAspect="1"/>
          </p:cNvPicPr>
          <p:nvPr/>
        </p:nvPicPr>
        <p:blipFill>
          <a:blip r:embed="rId2"/>
          <a:srcRect r="2496" b="3333"/>
          <a:stretch>
            <a:fillRect/>
          </a:stretch>
        </p:blipFill>
        <p:spPr>
          <a:xfrm>
            <a:off x="1828800" y="2895600"/>
            <a:ext cx="4844903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 bldLvl="5" autoUpdateAnimBg="0" advAuto="1000"/>
      <p:bldP spid="91160" grpId="0" animBg="1" autoUpdateAnimBg="0"/>
      <p:bldP spid="91161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security certifications?</a:t>
            </a:r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799 Fig. 15-26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92181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182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183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914400" y="1676400"/>
            <a:ext cx="7391400" cy="990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Measure a candidate’s ability to identify and control security risks to computer resources</a:t>
            </a:r>
          </a:p>
        </p:txBody>
      </p:sp>
      <p:pic>
        <p:nvPicPr>
          <p:cNvPr id="9" name="Picture 8" descr="CFig15-26.gif"/>
          <p:cNvPicPr>
            <a:picLocks noChangeAspect="1"/>
          </p:cNvPicPr>
          <p:nvPr/>
        </p:nvPicPr>
        <p:blipFill>
          <a:blip r:embed="rId2"/>
          <a:srcRect r="1667" b="3242"/>
          <a:stretch>
            <a:fillRect/>
          </a:stretch>
        </p:blipFill>
        <p:spPr>
          <a:xfrm>
            <a:off x="2209800" y="2895600"/>
            <a:ext cx="5181600" cy="363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 bldLvl="5" autoUpdateAnimBg="0" advAuto="1000"/>
      <p:bldP spid="92184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Internet certifications?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800 Fig. 15-27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72728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2729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730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2732" name="Rectangle 28"/>
          <p:cNvSpPr>
            <a:spLocks noChangeArrowheads="1"/>
          </p:cNvSpPr>
          <p:nvPr/>
        </p:nvSpPr>
        <p:spPr bwMode="auto">
          <a:xfrm>
            <a:off x="344488" y="1676400"/>
            <a:ext cx="4189412" cy="990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Require technical expertise in networking hardware and configuration</a:t>
            </a:r>
          </a:p>
        </p:txBody>
      </p:sp>
      <p:sp>
        <p:nvSpPr>
          <p:cNvPr id="72733" name="Rectangle 29"/>
          <p:cNvSpPr>
            <a:spLocks noChangeArrowheads="1"/>
          </p:cNvSpPr>
          <p:nvPr/>
        </p:nvSpPr>
        <p:spPr bwMode="auto">
          <a:xfrm>
            <a:off x="4613275" y="1676400"/>
            <a:ext cx="4189413" cy="990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Include Web management, Web programming, and Web development certifications</a:t>
            </a:r>
          </a:p>
        </p:txBody>
      </p:sp>
      <p:grpSp>
        <p:nvGrpSpPr>
          <p:cNvPr id="72760" name="Group 56"/>
          <p:cNvGrpSpPr>
            <a:grpSpLocks/>
          </p:cNvGrpSpPr>
          <p:nvPr/>
        </p:nvGrpSpPr>
        <p:grpSpPr bwMode="auto">
          <a:xfrm>
            <a:off x="0" y="4572000"/>
            <a:ext cx="1981200" cy="1295400"/>
            <a:chOff x="0" y="2880"/>
            <a:chExt cx="1248" cy="816"/>
          </a:xfrm>
        </p:grpSpPr>
        <p:sp>
          <p:nvSpPr>
            <p:cNvPr id="72758" name="Rectangle 54"/>
            <p:cNvSpPr>
              <a:spLocks noChangeArrowheads="1"/>
            </p:cNvSpPr>
            <p:nvPr/>
          </p:nvSpPr>
          <p:spPr bwMode="auto">
            <a:xfrm>
              <a:off x="0" y="3312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Certified Internet Webmaster below Chapter 15</a:t>
              </a:r>
            </a:p>
          </p:txBody>
        </p:sp>
        <p:sp>
          <p:nvSpPr>
            <p:cNvPr id="7275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2880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5-27.gif"/>
          <p:cNvPicPr>
            <a:picLocks noChangeAspect="1"/>
          </p:cNvPicPr>
          <p:nvPr/>
        </p:nvPicPr>
        <p:blipFill>
          <a:blip r:embed="rId3"/>
          <a:srcRect l="1660" r="3418" b="4444"/>
          <a:stretch>
            <a:fillRect/>
          </a:stretch>
        </p:blipFill>
        <p:spPr>
          <a:xfrm>
            <a:off x="2286000" y="2895600"/>
            <a:ext cx="4724400" cy="3762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 bldLvl="5" autoUpdateAnimBg="0" advAuto="1000"/>
      <p:bldP spid="72732" grpId="0" animBg="1" autoUpdateAnimBg="0"/>
      <p:bldP spid="72733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Certification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database system certifications?</a:t>
            </a:r>
          </a:p>
        </p:txBody>
      </p:sp>
      <p:sp>
        <p:nvSpPr>
          <p:cNvPr id="74759" name="Text Box 7"/>
          <p:cNvSpPr txBox="1">
            <a:spLocks noChangeArrowheads="1"/>
          </p:cNvSpPr>
          <p:nvPr/>
        </p:nvSpPr>
        <p:spPr bwMode="auto">
          <a:xfrm>
            <a:off x="1524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800 Fig. 15-28 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74760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476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62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892175" y="1676400"/>
            <a:ext cx="3503613" cy="990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Awarded for knowledge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of a specific database management system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4779963" y="1676400"/>
            <a:ext cx="3503612" cy="9906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Test the various tasks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 database management </a:t>
            </a:r>
            <a:b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staff must perform</a:t>
            </a:r>
          </a:p>
        </p:txBody>
      </p:sp>
      <p:pic>
        <p:nvPicPr>
          <p:cNvPr id="10" name="Picture 9" descr="CFig15-28.gif"/>
          <p:cNvPicPr>
            <a:picLocks noChangeAspect="1"/>
          </p:cNvPicPr>
          <p:nvPr/>
        </p:nvPicPr>
        <p:blipFill>
          <a:blip r:embed="rId2"/>
          <a:srcRect l="1354" r="3381" b="4444"/>
          <a:stretch>
            <a:fillRect/>
          </a:stretch>
        </p:blipFill>
        <p:spPr>
          <a:xfrm>
            <a:off x="2514600" y="2971800"/>
            <a:ext cx="3997842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4" grpId="0" animBg="1" autoUpdateAnimBg="0"/>
      <p:bldP spid="74765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119187"/>
          </a:xfrm>
        </p:spPr>
        <p:txBody>
          <a:bodyPr/>
          <a:lstStyle/>
          <a:p>
            <a:pPr marL="0" indent="0"/>
            <a:r>
              <a:rPr lang="en-US" dirty="0"/>
              <a:t>What are the primary areas where job opportunities are found?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778</a:t>
            </a:r>
          </a:p>
        </p:txBody>
      </p:sp>
      <p:grpSp>
        <p:nvGrpSpPr>
          <p:cNvPr id="7176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77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7205" name="Group 37"/>
          <p:cNvGrpSpPr>
            <a:grpSpLocks/>
          </p:cNvGrpSpPr>
          <p:nvPr/>
        </p:nvGrpSpPr>
        <p:grpSpPr bwMode="auto">
          <a:xfrm>
            <a:off x="1131888" y="3902075"/>
            <a:ext cx="2335212" cy="2019300"/>
            <a:chOff x="713" y="2428"/>
            <a:chExt cx="1471" cy="1272"/>
          </a:xfrm>
        </p:grpSpPr>
        <p:sp>
          <p:nvSpPr>
            <p:cNvPr id="7181" name="AutoShape 13"/>
            <p:cNvSpPr>
              <a:spLocks noChangeArrowheads="1"/>
            </p:cNvSpPr>
            <p:nvPr/>
          </p:nvSpPr>
          <p:spPr bwMode="auto">
            <a:xfrm rot="-1800000">
              <a:off x="713" y="2428"/>
              <a:ext cx="1471" cy="1272"/>
            </a:xfrm>
            <a:prstGeom prst="hexagon">
              <a:avLst>
                <a:gd name="adj" fmla="val 28911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768" y="2860"/>
              <a:ext cx="134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 dirty="0">
                  <a:latin typeface="Times New Roman" pitchFamily="18" charset="0"/>
                </a:rPr>
                <a:t>Computer </a:t>
              </a:r>
              <a:br>
                <a:rPr kumimoji="1" lang="en-US" sz="1800" b="1" dirty="0">
                  <a:latin typeface="Times New Roman" pitchFamily="18" charset="0"/>
                </a:rPr>
              </a:br>
              <a:r>
                <a:rPr kumimoji="1" lang="en-US" sz="1800" b="1" dirty="0">
                  <a:latin typeface="Times New Roman" pitchFamily="18" charset="0"/>
                </a:rPr>
                <a:t>sales</a:t>
              </a:r>
            </a:p>
          </p:txBody>
        </p:sp>
      </p:grpSp>
      <p:grpSp>
        <p:nvGrpSpPr>
          <p:cNvPr id="7206" name="Group 38"/>
          <p:cNvGrpSpPr>
            <a:grpSpLocks/>
          </p:cNvGrpSpPr>
          <p:nvPr/>
        </p:nvGrpSpPr>
        <p:grpSpPr bwMode="auto">
          <a:xfrm>
            <a:off x="3133725" y="3902075"/>
            <a:ext cx="2333625" cy="2019300"/>
            <a:chOff x="1974" y="2428"/>
            <a:chExt cx="1470" cy="1272"/>
          </a:xfrm>
        </p:grpSpPr>
        <p:sp>
          <p:nvSpPr>
            <p:cNvPr id="7184" name="AutoShape 16"/>
            <p:cNvSpPr>
              <a:spLocks noChangeArrowheads="1"/>
            </p:cNvSpPr>
            <p:nvPr/>
          </p:nvSpPr>
          <p:spPr bwMode="auto">
            <a:xfrm rot="-1800000">
              <a:off x="1974" y="2428"/>
              <a:ext cx="1470" cy="1272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2016" y="2688"/>
              <a:ext cx="1341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 dirty="0">
                  <a:latin typeface="Times New Roman" pitchFamily="18" charset="0"/>
                </a:rPr>
                <a:t>Computer education </a:t>
              </a:r>
              <a:br>
                <a:rPr kumimoji="1" lang="en-US" sz="1800" b="1" dirty="0">
                  <a:latin typeface="Times New Roman" pitchFamily="18" charset="0"/>
                </a:rPr>
              </a:br>
              <a:r>
                <a:rPr kumimoji="1" lang="en-US" sz="1800" b="1" dirty="0">
                  <a:latin typeface="Times New Roman" pitchFamily="18" charset="0"/>
                </a:rPr>
                <a:t>and training field</a:t>
              </a:r>
            </a:p>
          </p:txBody>
        </p:sp>
      </p:grpSp>
      <p:grpSp>
        <p:nvGrpSpPr>
          <p:cNvPr id="7201" name="Group 33"/>
          <p:cNvGrpSpPr>
            <a:grpSpLocks/>
          </p:cNvGrpSpPr>
          <p:nvPr/>
        </p:nvGrpSpPr>
        <p:grpSpPr bwMode="auto">
          <a:xfrm>
            <a:off x="228600" y="2185988"/>
            <a:ext cx="2333625" cy="2019300"/>
            <a:chOff x="144" y="1347"/>
            <a:chExt cx="1470" cy="1272"/>
          </a:xfrm>
        </p:grpSpPr>
        <p:sp>
          <p:nvSpPr>
            <p:cNvPr id="7187" name="AutoShape 19"/>
            <p:cNvSpPr>
              <a:spLocks noChangeArrowheads="1"/>
            </p:cNvSpPr>
            <p:nvPr/>
          </p:nvSpPr>
          <p:spPr bwMode="auto">
            <a:xfrm rot="-1800000">
              <a:off x="144" y="1347"/>
              <a:ext cx="1470" cy="1272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7188" name="Rectangle 20"/>
            <p:cNvSpPr>
              <a:spLocks noChangeArrowheads="1"/>
            </p:cNvSpPr>
            <p:nvPr/>
          </p:nvSpPr>
          <p:spPr bwMode="auto">
            <a:xfrm>
              <a:off x="144" y="1584"/>
              <a:ext cx="1331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 dirty="0">
                  <a:latin typeface="Times New Roman" pitchFamily="18" charset="0"/>
                </a:rPr>
                <a:t>General </a:t>
              </a:r>
              <a:br>
                <a:rPr kumimoji="1" lang="en-US" sz="1800" b="1" dirty="0">
                  <a:latin typeface="Times New Roman" pitchFamily="18" charset="0"/>
                </a:rPr>
              </a:br>
              <a:r>
                <a:rPr kumimoji="1" lang="en-US" sz="1800" b="1" dirty="0">
                  <a:latin typeface="Times New Roman" pitchFamily="18" charset="0"/>
                </a:rPr>
                <a:t>business and government organizations</a:t>
              </a:r>
            </a:p>
          </p:txBody>
        </p:sp>
      </p:grpSp>
      <p:grpSp>
        <p:nvGrpSpPr>
          <p:cNvPr id="7202" name="Group 34"/>
          <p:cNvGrpSpPr>
            <a:grpSpLocks/>
          </p:cNvGrpSpPr>
          <p:nvPr/>
        </p:nvGrpSpPr>
        <p:grpSpPr bwMode="auto">
          <a:xfrm>
            <a:off x="2160588" y="2159000"/>
            <a:ext cx="2338387" cy="2019300"/>
            <a:chOff x="1361" y="1330"/>
            <a:chExt cx="1473" cy="1272"/>
          </a:xfrm>
        </p:grpSpPr>
        <p:sp>
          <p:nvSpPr>
            <p:cNvPr id="7190" name="AutoShape 22"/>
            <p:cNvSpPr>
              <a:spLocks noChangeArrowheads="1"/>
            </p:cNvSpPr>
            <p:nvPr/>
          </p:nvSpPr>
          <p:spPr bwMode="auto">
            <a:xfrm rot="-1800000">
              <a:off x="1364" y="1330"/>
              <a:ext cx="1470" cy="1272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7191" name="Rectangle 23"/>
            <p:cNvSpPr>
              <a:spLocks noChangeArrowheads="1"/>
            </p:cNvSpPr>
            <p:nvPr/>
          </p:nvSpPr>
          <p:spPr bwMode="auto">
            <a:xfrm>
              <a:off x="1361" y="1680"/>
              <a:ext cx="137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 dirty="0">
                  <a:latin typeface="Times New Roman" pitchFamily="18" charset="0"/>
                </a:rPr>
                <a:t>Computer equipment </a:t>
              </a:r>
              <a:br>
                <a:rPr kumimoji="1" lang="en-US" sz="1800" b="1" dirty="0">
                  <a:latin typeface="Times New Roman" pitchFamily="18" charset="0"/>
                </a:rPr>
              </a:br>
              <a:r>
                <a:rPr kumimoji="1" lang="en-US" sz="1800" b="1" dirty="0">
                  <a:latin typeface="Times New Roman" pitchFamily="18" charset="0"/>
                </a:rPr>
                <a:t>field</a:t>
              </a:r>
            </a:p>
          </p:txBody>
        </p:sp>
      </p:grpSp>
      <p:grpSp>
        <p:nvGrpSpPr>
          <p:cNvPr id="7203" name="Group 35"/>
          <p:cNvGrpSpPr>
            <a:grpSpLocks/>
          </p:cNvGrpSpPr>
          <p:nvPr/>
        </p:nvGrpSpPr>
        <p:grpSpPr bwMode="auto">
          <a:xfrm>
            <a:off x="4295775" y="2159000"/>
            <a:ext cx="2333625" cy="2019300"/>
            <a:chOff x="2706" y="1330"/>
            <a:chExt cx="1470" cy="1272"/>
          </a:xfrm>
        </p:grpSpPr>
        <p:sp>
          <p:nvSpPr>
            <p:cNvPr id="7193" name="AutoShape 25"/>
            <p:cNvSpPr>
              <a:spLocks noChangeArrowheads="1"/>
            </p:cNvSpPr>
            <p:nvPr/>
          </p:nvSpPr>
          <p:spPr bwMode="auto">
            <a:xfrm rot="-1800000">
              <a:off x="2706" y="1330"/>
              <a:ext cx="1470" cy="1272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7194" name="Rectangle 26"/>
            <p:cNvSpPr>
              <a:spLocks noChangeArrowheads="1"/>
            </p:cNvSpPr>
            <p:nvPr/>
          </p:nvSpPr>
          <p:spPr bwMode="auto">
            <a:xfrm>
              <a:off x="2720" y="1679"/>
              <a:ext cx="137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 dirty="0">
                  <a:latin typeface="Times New Roman" pitchFamily="18" charset="0"/>
                </a:rPr>
                <a:t>Computer </a:t>
              </a:r>
              <a:br>
                <a:rPr kumimoji="1" lang="en-US" sz="1800" b="1" dirty="0">
                  <a:latin typeface="Times New Roman" pitchFamily="18" charset="0"/>
                </a:rPr>
              </a:br>
              <a:r>
                <a:rPr kumimoji="1" lang="en-US" sz="1800" b="1" dirty="0">
                  <a:latin typeface="Times New Roman" pitchFamily="18" charset="0"/>
                </a:rPr>
                <a:t>software </a:t>
              </a:r>
              <a:br>
                <a:rPr kumimoji="1" lang="en-US" sz="1800" b="1" dirty="0">
                  <a:latin typeface="Times New Roman" pitchFamily="18" charset="0"/>
                </a:rPr>
              </a:br>
              <a:r>
                <a:rPr kumimoji="1" lang="en-US" sz="1800" b="1" dirty="0">
                  <a:latin typeface="Times New Roman" pitchFamily="18" charset="0"/>
                </a:rPr>
                <a:t>field</a:t>
              </a:r>
            </a:p>
          </p:txBody>
        </p:sp>
      </p:grpSp>
      <p:grpSp>
        <p:nvGrpSpPr>
          <p:cNvPr id="7207" name="Group 39"/>
          <p:cNvGrpSpPr>
            <a:grpSpLocks/>
          </p:cNvGrpSpPr>
          <p:nvPr/>
        </p:nvGrpSpPr>
        <p:grpSpPr bwMode="auto">
          <a:xfrm>
            <a:off x="5334000" y="3924300"/>
            <a:ext cx="2333625" cy="2019300"/>
            <a:chOff x="3360" y="2442"/>
            <a:chExt cx="1470" cy="1272"/>
          </a:xfrm>
        </p:grpSpPr>
        <p:sp>
          <p:nvSpPr>
            <p:cNvPr id="7196" name="AutoShape 28"/>
            <p:cNvSpPr>
              <a:spLocks noChangeArrowheads="1"/>
            </p:cNvSpPr>
            <p:nvPr/>
          </p:nvSpPr>
          <p:spPr bwMode="auto">
            <a:xfrm rot="-1800000">
              <a:off x="3360" y="2442"/>
              <a:ext cx="1470" cy="1272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7197" name="Rectangle 29"/>
            <p:cNvSpPr>
              <a:spLocks noChangeArrowheads="1"/>
            </p:cNvSpPr>
            <p:nvPr/>
          </p:nvSpPr>
          <p:spPr bwMode="auto">
            <a:xfrm>
              <a:off x="3411" y="2783"/>
              <a:ext cx="1341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 dirty="0">
                  <a:latin typeface="Times New Roman" pitchFamily="18" charset="0"/>
                </a:rPr>
                <a:t>IT consulting </a:t>
              </a:r>
              <a:br>
                <a:rPr kumimoji="1" lang="en-US" sz="1800" b="1" dirty="0">
                  <a:latin typeface="Times New Roman" pitchFamily="18" charset="0"/>
                </a:rPr>
              </a:br>
              <a:r>
                <a:rPr kumimoji="1" lang="en-US" sz="1800" b="1" dirty="0">
                  <a:latin typeface="Times New Roman" pitchFamily="18" charset="0"/>
                </a:rPr>
                <a:t>field</a:t>
              </a:r>
            </a:p>
          </p:txBody>
        </p:sp>
      </p:grpSp>
      <p:grpSp>
        <p:nvGrpSpPr>
          <p:cNvPr id="7204" name="Group 36"/>
          <p:cNvGrpSpPr>
            <a:grpSpLocks/>
          </p:cNvGrpSpPr>
          <p:nvPr/>
        </p:nvGrpSpPr>
        <p:grpSpPr bwMode="auto">
          <a:xfrm>
            <a:off x="6496050" y="2181225"/>
            <a:ext cx="2333625" cy="2019300"/>
            <a:chOff x="4092" y="1344"/>
            <a:chExt cx="1470" cy="1272"/>
          </a:xfrm>
        </p:grpSpPr>
        <p:sp>
          <p:nvSpPr>
            <p:cNvPr id="7198" name="AutoShape 30"/>
            <p:cNvSpPr>
              <a:spLocks noChangeArrowheads="1"/>
            </p:cNvSpPr>
            <p:nvPr/>
          </p:nvSpPr>
          <p:spPr bwMode="auto">
            <a:xfrm rot="-1800000">
              <a:off x="4092" y="1344"/>
              <a:ext cx="1470" cy="1272"/>
            </a:xfrm>
            <a:prstGeom prst="hexagon">
              <a:avLst>
                <a:gd name="adj" fmla="val 2889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7199" name="Rectangle 31"/>
            <p:cNvSpPr>
              <a:spLocks noChangeArrowheads="1"/>
            </p:cNvSpPr>
            <p:nvPr/>
          </p:nvSpPr>
          <p:spPr bwMode="auto">
            <a:xfrm>
              <a:off x="4145" y="1680"/>
              <a:ext cx="137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800" b="1" dirty="0">
                  <a:latin typeface="Times New Roman" pitchFamily="18" charset="0"/>
                </a:rPr>
                <a:t>Computer </a:t>
              </a:r>
              <a:br>
                <a:rPr kumimoji="1" lang="en-US" sz="1800" b="1" dirty="0">
                  <a:latin typeface="Times New Roman" pitchFamily="18" charset="0"/>
                </a:rPr>
              </a:br>
              <a:r>
                <a:rPr kumimoji="1" lang="en-US" sz="1800" b="1" dirty="0">
                  <a:latin typeface="Times New Roman" pitchFamily="18" charset="0"/>
                </a:rPr>
                <a:t>service and </a:t>
              </a:r>
              <a:br>
                <a:rPr kumimoji="1" lang="en-US" sz="1800" b="1" dirty="0">
                  <a:latin typeface="Times New Roman" pitchFamily="18" charset="0"/>
                </a:rPr>
              </a:br>
              <a:r>
                <a:rPr kumimoji="1" lang="en-US" sz="1800" b="1" dirty="0">
                  <a:latin typeface="Times New Roman" pitchFamily="18" charset="0"/>
                </a:rPr>
                <a:t>repair field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5" autoUpdateAnimBg="0" advAuto="100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High-Tech Talk</a:t>
            </a:r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Video: Fly Planes n a 360-Degree Virtual Universe</a:t>
            </a:r>
          </a:p>
        </p:txBody>
      </p:sp>
      <p:grpSp>
        <p:nvGrpSpPr>
          <p:cNvPr id="100356" name="Group 4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100357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0358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00359" name="Group 7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100360" name="Picture 8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</p:spPr>
        </p:pic>
        <p:pic>
          <p:nvPicPr>
            <p:cNvPr id="100361" name="Picture 9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</p:spPr>
        </p:pic>
      </p:grpSp>
      <p:grpSp>
        <p:nvGrpSpPr>
          <p:cNvPr id="100362" name="Group 10"/>
          <p:cNvGrpSpPr>
            <a:grpSpLocks/>
          </p:cNvGrpSpPr>
          <p:nvPr/>
        </p:nvGrpSpPr>
        <p:grpSpPr bwMode="auto">
          <a:xfrm>
            <a:off x="3429001" y="3429001"/>
            <a:ext cx="2897188" cy="1985963"/>
            <a:chOff x="2160" y="2160"/>
            <a:chExt cx="1825" cy="1251"/>
          </a:xfrm>
        </p:grpSpPr>
        <p:sp>
          <p:nvSpPr>
            <p:cNvPr id="100363" name="AutoShape 11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0364" name="Text Box 12"/>
            <p:cNvSpPr txBox="1">
              <a:spLocks noChangeArrowheads="1"/>
            </p:cNvSpPr>
            <p:nvPr/>
          </p:nvSpPr>
          <p:spPr bwMode="auto">
            <a:xfrm>
              <a:off x="2160" y="3120"/>
              <a:ext cx="182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linkClick r:id="rId4" action="ppaction://hlinkfile"/>
                </a:rPr>
                <a:t>CLICK TO START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Summary of Computer Careers and Certification</a:t>
            </a:r>
            <a:endParaRPr lang="en-US" sz="2800" dirty="0">
              <a:latin typeface="Arial Unicode MS" pitchFamily="34" charset="-128"/>
            </a:endParaRPr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auto">
          <a:xfrm>
            <a:off x="152400" y="1524000"/>
            <a:ext cx="4572000" cy="11430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Variety of available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computer-related careers</a:t>
            </a: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auto">
          <a:xfrm>
            <a:off x="152400" y="3327400"/>
            <a:ext cx="4572000" cy="13970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Computer education at trade schools, computer-related majors at colleges and universities, job searches, career development planning, professional organizations, and professional growth</a:t>
            </a: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auto">
          <a:xfrm>
            <a:off x="4419600" y="2514600"/>
            <a:ext cx="4572000" cy="11430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Certification preparation,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examinations, and resources</a:t>
            </a:r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4419600" y="4495800"/>
            <a:ext cx="4572000" cy="10668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</a:pPr>
            <a:r>
              <a:rPr kumimoji="1" lang="en-US" sz="1600" b="1" dirty="0">
                <a:latin typeface="Times New Roman" pitchFamily="18" charset="0"/>
              </a:rPr>
              <a:t>Specific certifications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304800" y="5876925"/>
            <a:ext cx="2430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000099"/>
                </a:solidFill>
                <a:latin typeface="Garamond" pitchFamily="18" charset="0"/>
              </a:rPr>
              <a:t>Chapter 15 Complete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nimBg="1" autoUpdateAnimBg="0"/>
      <p:bldP spid="76805" grpId="0" animBg="1" autoUpdateAnimBg="0"/>
      <p:bldP spid="76806" grpId="0" animBg="1" autoUpdateAnimBg="0"/>
      <p:bldP spid="76807" grpId="0" animBg="1" autoUpdateAnimBg="0"/>
      <p:bldP spid="7680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IT department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74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778 - 779 Fig. 15-2</a:t>
            </a:r>
          </a:p>
        </p:txBody>
      </p:sp>
      <p:grpSp>
        <p:nvGrpSpPr>
          <p:cNvPr id="9224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25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6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304800" y="1547813"/>
            <a:ext cx="3886200" cy="424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Department in business or government agency that employs people in computer-related jobs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Responsible for keeping all computer operations and networks operating smoothly</a:t>
            </a:r>
          </a:p>
        </p:txBody>
      </p:sp>
      <p:pic>
        <p:nvPicPr>
          <p:cNvPr id="10" name="Picture 9" descr="CFig15-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905000"/>
            <a:ext cx="4464311" cy="311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5" autoUpdateAnimBg="0" advAuto="1000"/>
      <p:bldP spid="9227" grpId="0" build="p" bldLvl="2" autoUpdateAnimBg="0" advAuto="300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jobs are available in an IT department?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422400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780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– 781 Fig. 15-3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3577" name="Group 2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78" name="AutoShape 2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579" name="Text Box 2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3641" name="Group 89"/>
          <p:cNvGrpSpPr>
            <a:grpSpLocks/>
          </p:cNvGrpSpPr>
          <p:nvPr/>
        </p:nvGrpSpPr>
        <p:grpSpPr bwMode="auto">
          <a:xfrm>
            <a:off x="0" y="4495800"/>
            <a:ext cx="1981200" cy="1295400"/>
            <a:chOff x="0" y="3024"/>
            <a:chExt cx="1248" cy="816"/>
          </a:xfrm>
        </p:grpSpPr>
        <p:sp>
          <p:nvSpPr>
            <p:cNvPr id="23642" name="Rectangle 9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15,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Computer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Career Salaries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15</a:t>
              </a:r>
            </a:p>
          </p:txBody>
        </p:sp>
        <p:sp>
          <p:nvSpPr>
            <p:cNvPr id="23643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2" name="Picture 11" descr="CFig15-0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0200"/>
            <a:ext cx="3751385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jobs are available in an IT department?</a:t>
            </a:r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498600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780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– 781 Fig. 15-3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9933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933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933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0" name="Picture 9" descr="CFig15-0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1676400"/>
            <a:ext cx="3660324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D94439"/>
                </a:solidFill>
              </a:rPr>
              <a:t>computer equipment field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782 Fig. 15-4</a:t>
            </a:r>
          </a:p>
        </p:txBody>
      </p:sp>
      <p:grpSp>
        <p:nvGrpSpPr>
          <p:cNvPr id="1127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73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74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304800" y="1547813"/>
            <a:ext cx="85852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Manufacturers and distributors of computers and computer-related hardware</a:t>
            </a: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304800" y="2386013"/>
            <a:ext cx="8585200" cy="111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Careers involve design, manufacture, and production of computer equipment</a:t>
            </a:r>
          </a:p>
        </p:txBody>
      </p:sp>
      <p:pic>
        <p:nvPicPr>
          <p:cNvPr id="11" name="Picture 10" descr="CFig15-04b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52800"/>
            <a:ext cx="4730151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5" autoUpdateAnimBg="0" advAuto="1000"/>
      <p:bldP spid="11275" grpId="0" build="p" bldLvl="2" autoUpdateAnimBg="0" advAuto="2000"/>
      <p:bldP spid="11277" grpId="0" build="p" bldLvl="2" autoUpdateAnimBg="0" advAuto="400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the Computer Industry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D94439"/>
                </a:solidFill>
              </a:rPr>
              <a:t>computer software field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295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782 - 783</a:t>
            </a:r>
          </a:p>
        </p:txBody>
      </p:sp>
      <p:grpSp>
        <p:nvGrpSpPr>
          <p:cNvPr id="13336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37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38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4554538" y="4038600"/>
            <a:ext cx="2590800" cy="2590800"/>
          </a:xfrm>
          <a:prstGeom prst="ellipse">
            <a:avLst/>
          </a:prstGeom>
          <a:solidFill>
            <a:srgbClr val="993366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lIns="0" tIns="0" rIns="0" bIns="0" anchor="ctr">
            <a:flatTx/>
          </a:bodyPr>
          <a:lstStyle/>
          <a:p>
            <a:pPr algn="ctr">
              <a:spcBef>
                <a:spcPct val="5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Computer scientist</a:t>
            </a:r>
            <a:b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researches, invents, and develops solutions to complex software problems</a:t>
            </a:r>
          </a:p>
        </p:txBody>
      </p:sp>
      <p:sp>
        <p:nvSpPr>
          <p:cNvPr id="13341" name="Oval 29"/>
          <p:cNvSpPr>
            <a:spLocks noChangeArrowheads="1"/>
          </p:cNvSpPr>
          <p:nvPr/>
        </p:nvSpPr>
        <p:spPr bwMode="auto">
          <a:xfrm>
            <a:off x="3276600" y="1676400"/>
            <a:ext cx="2590800" cy="2590800"/>
          </a:xfrm>
          <a:prstGeom prst="ellipse">
            <a:avLst/>
          </a:prstGeom>
          <a:solidFill>
            <a:srgbClr val="D94439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D94439"/>
            </a:extrusionClr>
          </a:sp3d>
        </p:spPr>
        <p:txBody>
          <a:bodyPr lIns="0" tIns="0" rIns="0" bIns="0" anchor="ctr">
            <a:flatTx/>
          </a:bodyPr>
          <a:lstStyle/>
          <a:p>
            <a:pPr algn="ctr">
              <a:spcBef>
                <a:spcPct val="5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Project </a:t>
            </a:r>
            <a:b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leader</a:t>
            </a:r>
            <a:b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analyzes requirements, designs solutions, and oversees software development process</a:t>
            </a:r>
          </a:p>
        </p:txBody>
      </p:sp>
      <p:sp>
        <p:nvSpPr>
          <p:cNvPr id="13342" name="Oval 30"/>
          <p:cNvSpPr>
            <a:spLocks noChangeArrowheads="1"/>
          </p:cNvSpPr>
          <p:nvPr/>
        </p:nvSpPr>
        <p:spPr bwMode="auto">
          <a:xfrm>
            <a:off x="533400" y="1676400"/>
            <a:ext cx="2590800" cy="25908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lIns="0" tIns="0" rIns="0" bIns="0" anchor="ctr">
            <a:flatTx/>
          </a:bodyPr>
          <a:lstStyle/>
          <a:p>
            <a:pPr algn="ctr">
              <a:spcBef>
                <a:spcPct val="5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800" b="1" dirty="0">
                <a:latin typeface="Times New Roman" pitchFamily="18" charset="0"/>
              </a:rPr>
              <a:t>Companies 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that develop, manufacture, 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and support software</a:t>
            </a:r>
          </a:p>
        </p:txBody>
      </p:sp>
      <p:sp>
        <p:nvSpPr>
          <p:cNvPr id="13350" name="Oval 38"/>
          <p:cNvSpPr>
            <a:spLocks noChangeArrowheads="1"/>
          </p:cNvSpPr>
          <p:nvPr/>
        </p:nvSpPr>
        <p:spPr bwMode="auto">
          <a:xfrm>
            <a:off x="6019800" y="1676400"/>
            <a:ext cx="2590800" cy="2590800"/>
          </a:xfrm>
          <a:prstGeom prst="ellipse">
            <a:avLst/>
          </a:prstGeom>
          <a:solidFill>
            <a:srgbClr val="008080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008080"/>
            </a:extrusionClr>
          </a:sp3d>
        </p:spPr>
        <p:txBody>
          <a:bodyPr lIns="0" tIns="0" rIns="0" bIns="0" anchor="ctr">
            <a:flatTx/>
          </a:bodyPr>
          <a:lstStyle/>
          <a:p>
            <a:pPr algn="ctr">
              <a:spcBef>
                <a:spcPct val="5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Programmer</a:t>
            </a:r>
            <a:r>
              <a:rPr kumimoji="1" lang="en-US" sz="1800" b="1" dirty="0">
                <a:solidFill>
                  <a:schemeClr val="accent2"/>
                </a:solidFill>
                <a:latin typeface="Times New Roman" pitchFamily="18" charset="0"/>
              </a:rPr>
              <a:t/>
            </a:r>
            <a:br>
              <a:rPr kumimoji="1" lang="en-US" sz="1800" b="1" dirty="0">
                <a:solidFill>
                  <a:schemeClr val="accent2"/>
                </a:solidFill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writes and tests computer programs</a:t>
            </a:r>
          </a:p>
        </p:txBody>
      </p:sp>
      <p:sp>
        <p:nvSpPr>
          <p:cNvPr id="13351" name="Oval 39"/>
          <p:cNvSpPr>
            <a:spLocks noChangeArrowheads="1"/>
          </p:cNvSpPr>
          <p:nvPr/>
        </p:nvSpPr>
        <p:spPr bwMode="auto">
          <a:xfrm>
            <a:off x="1828800" y="4038600"/>
            <a:ext cx="2590800" cy="2590800"/>
          </a:xfrm>
          <a:prstGeom prst="ellipse">
            <a:avLst/>
          </a:prstGeom>
          <a:solidFill>
            <a:srgbClr val="808000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lIns="0" tIns="0" rIns="0" bIns="0" anchor="ctr">
            <a:flatTx/>
          </a:bodyPr>
          <a:lstStyle/>
          <a:p>
            <a:pPr algn="ctr">
              <a:spcBef>
                <a:spcPct val="5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Software </a:t>
            </a:r>
            <a:b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engineer</a:t>
            </a:r>
            <a:b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designs 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and develops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9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 autoUpdateAnimBg="0" advAuto="1000"/>
      <p:bldP spid="13340" grpId="0" animBg="1" autoUpdateAnimBg="0"/>
      <p:bldP spid="13341" grpId="0" animBg="1" autoUpdateAnimBg="0"/>
      <p:bldP spid="13342" grpId="0" animBg="1" autoUpdateAnimBg="0"/>
      <p:bldP spid="13350" grpId="0" animBg="1" autoUpdateAnimBg="0"/>
      <p:bldP spid="13351" grpId="0" animBg="1" autoUpdateAnimBg="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756</TotalTime>
  <Words>1416</Words>
  <Application>Microsoft PowerPoint</Application>
  <PresentationFormat>On-screen Show (4:3)</PresentationFormat>
  <Paragraphs>264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1_dt2</vt:lpstr>
      <vt:lpstr>Chapter 15 Computer Careers and Certification</vt:lpstr>
      <vt:lpstr>Chapter 15 Objectives</vt:lpstr>
      <vt:lpstr>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Careers in the Computer Industry</vt:lpstr>
      <vt:lpstr>Preparing for a Career in the Computer Industry</vt:lpstr>
      <vt:lpstr>Preparing for a Career in the Computer Industry</vt:lpstr>
      <vt:lpstr>Preparing for a Career in the Computer Industry</vt:lpstr>
      <vt:lpstr>Preparing for a Career in the Computer Industry</vt:lpstr>
      <vt:lpstr>Preparing for a Career in the Computer Industry</vt:lpstr>
      <vt:lpstr>Preparing for a Career in the Computer Industry</vt:lpstr>
      <vt:lpstr>Preparing for a Career in the Computer Industry</vt:lpstr>
      <vt:lpstr>Preparing for a Career in the Computer Industry</vt:lpstr>
      <vt:lpstr>Preparing for a Career in the Computer Industry</vt:lpstr>
      <vt:lpstr>Preparing for a Career in the Computer Industry</vt:lpstr>
      <vt:lpstr>Certification</vt:lpstr>
      <vt:lpstr>Certification</vt:lpstr>
      <vt:lpstr>Certification</vt:lpstr>
      <vt:lpstr>Certification</vt:lpstr>
      <vt:lpstr>Certification</vt:lpstr>
      <vt:lpstr>Certification</vt:lpstr>
      <vt:lpstr>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A Guide to Certification</vt:lpstr>
      <vt:lpstr>High-Tech Talk</vt:lpstr>
      <vt:lpstr>Summary of Computer Careers and Certification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 Freund</cp:lastModifiedBy>
  <cp:revision>186</cp:revision>
  <dcterms:created xsi:type="dcterms:W3CDTF">2003-01-09T18:53:00Z</dcterms:created>
  <dcterms:modified xsi:type="dcterms:W3CDTF">2008-01-12T16:09:47Z</dcterms:modified>
</cp:coreProperties>
</file>